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y="5143500" cx="9144000"/>
  <p:notesSz cx="6858000" cy="9144000"/>
  <p:embeddedFontLst>
    <p:embeddedFont>
      <p:font typeface="Raleway"/>
      <p:regular r:id="rId47"/>
      <p:bold r:id="rId48"/>
      <p:italic r:id="rId49"/>
      <p:boldItalic r:id="rId50"/>
    </p:embeddedFont>
    <p:embeddedFont>
      <p:font typeface="Roboto"/>
      <p:regular r:id="rId51"/>
      <p:bold r:id="rId52"/>
      <p:italic r:id="rId53"/>
      <p:boldItalic r:id="rId54"/>
    </p:embeddedFont>
    <p:embeddedFont>
      <p:font typeface="Open Sans"/>
      <p:regular r:id="rId55"/>
      <p:bold r:id="rId56"/>
      <p:italic r:id="rId57"/>
      <p:boldItalic r:id="rId5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Raleway-bold.fntdata"/><Relationship Id="rId47" Type="http://schemas.openxmlformats.org/officeDocument/2006/relationships/font" Target="fonts/Raleway-regular.fntdata"/><Relationship Id="rId49" Type="http://schemas.openxmlformats.org/officeDocument/2006/relationships/font" Target="fonts/Raleway-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Roboto-regular.fntdata"/><Relationship Id="rId50" Type="http://schemas.openxmlformats.org/officeDocument/2006/relationships/font" Target="fonts/Raleway-boldItalic.fntdata"/><Relationship Id="rId53" Type="http://schemas.openxmlformats.org/officeDocument/2006/relationships/font" Target="fonts/Roboto-italic.fntdata"/><Relationship Id="rId52" Type="http://schemas.openxmlformats.org/officeDocument/2006/relationships/font" Target="fonts/Roboto-bold.fntdata"/><Relationship Id="rId11" Type="http://schemas.openxmlformats.org/officeDocument/2006/relationships/slide" Target="slides/slide6.xml"/><Relationship Id="rId55" Type="http://schemas.openxmlformats.org/officeDocument/2006/relationships/font" Target="fonts/OpenSans-regular.fntdata"/><Relationship Id="rId10" Type="http://schemas.openxmlformats.org/officeDocument/2006/relationships/slide" Target="slides/slide5.xml"/><Relationship Id="rId54" Type="http://schemas.openxmlformats.org/officeDocument/2006/relationships/font" Target="fonts/Roboto-boldItalic.fntdata"/><Relationship Id="rId13" Type="http://schemas.openxmlformats.org/officeDocument/2006/relationships/slide" Target="slides/slide8.xml"/><Relationship Id="rId57" Type="http://schemas.openxmlformats.org/officeDocument/2006/relationships/font" Target="fonts/OpenSans-italic.fntdata"/><Relationship Id="rId12" Type="http://schemas.openxmlformats.org/officeDocument/2006/relationships/slide" Target="slides/slide7.xml"/><Relationship Id="rId56" Type="http://schemas.openxmlformats.org/officeDocument/2006/relationships/font" Target="fonts/OpenSans-bold.fntdata"/><Relationship Id="rId15" Type="http://schemas.openxmlformats.org/officeDocument/2006/relationships/slide" Target="slides/slide10.xml"/><Relationship Id="rId14" Type="http://schemas.openxmlformats.org/officeDocument/2006/relationships/slide" Target="slides/slide9.xml"/><Relationship Id="rId58" Type="http://schemas.openxmlformats.org/officeDocument/2006/relationships/font" Target="fonts/OpenSans-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fd09dc899f_0_3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fd09dc899f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d09dc899f_0_3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fd09dc899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d09dc899f_0_4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d09dc899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fd09dc899f_0_4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d09dc899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fd09dc899f_0_6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fd09dc899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fd09dc899f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fd09dc899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d09dc899f_0_7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d09dc899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fd09dc899f_0_8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fd09dc899f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fd09dc899f_0_9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fd09dc899f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fd09dc899f_0_10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fd09dc899f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fd09dc899f_0_10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fd09dc899f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fd09dc899f_0_11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fd09dc899f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fd09dc899f_0_13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fd09dc899f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fd09dc899f_0_13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fd09dc899f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fd09dc899f_0_14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fd09dc899f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fd09dc899f_0_15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fd09dc899f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fd09dc899f_0_15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fd09dc899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fd09dc899f_0_16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fd09dc899f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fd09dc899f_0_16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fd09dc899f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fd09dc899f_0_1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fd09dc899f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fd09dc899f_0_17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fd09dc899f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fd09dc899f_0_18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fd09dc899f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fd09dc899f_0_18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fd09dc899f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fd09dc899f_0_19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fd09dc899f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fd09dc899f_0_19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fd09dc899f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fd09dc899f_0_20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fd09dc899f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fd396bab12_0_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fd396bab1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fd396bab12_0_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fd396bab1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fd396bab12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fd396bab1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fd396bab34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fd396bab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6f73a04f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73a04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fd396bab34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fd396bab3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fd396bab34_0_1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fd396bab3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6f73a04f_0_3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6f73a04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c6f73a04f_0_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c6f73a04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6f73a04f_0_4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c6f73a04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d09dc899f_0_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d09dc899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fd09dc899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fd09dc899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tr">
                <a:latin typeface="Raleway"/>
                <a:ea typeface="Raleway"/>
                <a:cs typeface="Raleway"/>
                <a:sym typeface="Raleway"/>
              </a:rPr>
              <a:t>SINAV KAYGISI VE BAŞA ÇIKMA YOLLAR</a:t>
            </a:r>
            <a:r>
              <a:rPr lang="tr">
                <a:latin typeface="Raleway"/>
                <a:ea typeface="Raleway"/>
                <a:cs typeface="Raleway"/>
                <a:sym typeface="Raleway"/>
              </a:rPr>
              <a:t>I</a:t>
            </a:r>
            <a:endParaRPr>
              <a:latin typeface="Raleway"/>
              <a:ea typeface="Raleway"/>
              <a:cs typeface="Raleway"/>
              <a:sym typeface="Raleway"/>
            </a:endParaRPr>
          </a:p>
        </p:txBody>
      </p:sp>
      <p:sp>
        <p:nvSpPr>
          <p:cNvPr id="55" name="Google Shape;55;p13"/>
          <p:cNvSpPr txBox="1"/>
          <p:nvPr>
            <p:ph idx="1" type="subTitle"/>
          </p:nvPr>
        </p:nvSpPr>
        <p:spPr>
          <a:xfrm>
            <a:off x="460950" y="3339755"/>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605"/>
              <a:buNone/>
            </a:pPr>
            <a:r>
              <a:rPr lang="tr" sz="1535">
                <a:latin typeface="Raleway"/>
                <a:ea typeface="Raleway"/>
                <a:cs typeface="Raleway"/>
                <a:sym typeface="Raleway"/>
              </a:rPr>
              <a:t>BODRUM TURGUT REİS MESLEKİ VE TEKNİK ANADOLU LİSESİ </a:t>
            </a:r>
            <a:endParaRPr sz="1535">
              <a:latin typeface="Raleway"/>
              <a:ea typeface="Raleway"/>
              <a:cs typeface="Raleway"/>
              <a:sym typeface="Raleway"/>
            </a:endParaRPr>
          </a:p>
          <a:p>
            <a:pPr indent="0" lvl="0" marL="0" rtl="0" algn="ctr">
              <a:lnSpc>
                <a:spcPct val="80000"/>
              </a:lnSpc>
              <a:spcBef>
                <a:spcPts val="0"/>
              </a:spcBef>
              <a:spcAft>
                <a:spcPts val="0"/>
              </a:spcAft>
              <a:buSzPts val="605"/>
              <a:buNone/>
            </a:pPr>
            <a:r>
              <a:rPr lang="tr" sz="1535">
                <a:latin typeface="Raleway"/>
                <a:ea typeface="Raleway"/>
                <a:cs typeface="Raleway"/>
                <a:sym typeface="Raleway"/>
              </a:rPr>
              <a:t>REHBERLİK SERVİSİ</a:t>
            </a:r>
            <a:endParaRPr sz="1535">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b="1" sz="16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6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b="1" lang="tr" sz="2272">
                <a:solidFill>
                  <a:srgbClr val="444444"/>
                </a:solidFill>
                <a:highlight>
                  <a:srgbClr val="FFFFFF"/>
                </a:highlight>
                <a:latin typeface="Raleway"/>
                <a:ea typeface="Raleway"/>
                <a:cs typeface="Raleway"/>
                <a:sym typeface="Raleway"/>
              </a:rPr>
              <a:t>Sürprizle karşılaşma endişesi kaygıya neden olmaktadır</a:t>
            </a:r>
            <a:endParaRPr b="1" sz="2272">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872">
                <a:solidFill>
                  <a:srgbClr val="444444"/>
                </a:solidFill>
                <a:highlight>
                  <a:srgbClr val="FFFFFF"/>
                </a:highlight>
                <a:latin typeface="Raleway"/>
                <a:ea typeface="Raleway"/>
                <a:cs typeface="Raleway"/>
                <a:sym typeface="Raleway"/>
              </a:rPr>
              <a:t>Sürprizle karşılaşma endişesi kaygıya neden olmaktadır.</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872">
                <a:solidFill>
                  <a:srgbClr val="444444"/>
                </a:solidFill>
                <a:highlight>
                  <a:srgbClr val="FFFFFF"/>
                </a:highlight>
                <a:latin typeface="Raleway"/>
                <a:ea typeface="Raleway"/>
                <a:cs typeface="Raleway"/>
                <a:sym typeface="Raleway"/>
              </a:rPr>
              <a:t>Soruların seviyesi ne olacak? (Soruların seviyesi, öğrencilerin hakkında en çok dedikodu ürettiği konulardan biridir. Sorular zor olursa puanlar düşer; kolay olursa puanlar yükselir. Bu durum herkes için aynıdır. Önemli olan alacağın puan değil, sıralamadaki yerindir.) </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872">
                <a:solidFill>
                  <a:srgbClr val="444444"/>
                </a:solidFill>
                <a:highlight>
                  <a:srgbClr val="FFFFFF"/>
                </a:highlight>
                <a:latin typeface="Raleway"/>
                <a:ea typeface="Raleway"/>
                <a:cs typeface="Raleway"/>
                <a:sym typeface="Raleway"/>
              </a:rPr>
              <a:t>Hangi konulardan sorular sorulacak? </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8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872">
                <a:solidFill>
                  <a:srgbClr val="444444"/>
                </a:solidFill>
                <a:highlight>
                  <a:srgbClr val="FFFFFF"/>
                </a:highlight>
                <a:latin typeface="Raleway"/>
                <a:ea typeface="Raleway"/>
                <a:cs typeface="Raleway"/>
                <a:sym typeface="Raleway"/>
              </a:rPr>
              <a:t>Ya çalışmadığım yerlerden soru gelirse.</a:t>
            </a:r>
            <a:endParaRPr sz="18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2972">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t/>
            </a:r>
            <a:endParaRPr sz="5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b="1" lang="tr" sz="1050">
                <a:solidFill>
                  <a:srgbClr val="444444"/>
                </a:solidFill>
                <a:highlight>
                  <a:srgbClr val="FFFFFF"/>
                </a:highlight>
                <a:latin typeface="Arial"/>
                <a:ea typeface="Arial"/>
                <a:cs typeface="Arial"/>
                <a:sym typeface="Arial"/>
              </a:rPr>
              <a:t> </a:t>
            </a:r>
            <a:r>
              <a:rPr b="1" lang="tr" sz="2850">
                <a:solidFill>
                  <a:srgbClr val="444444"/>
                </a:solidFill>
                <a:highlight>
                  <a:srgbClr val="FFFFFF"/>
                </a:highlight>
                <a:latin typeface="Raleway"/>
                <a:ea typeface="Raleway"/>
                <a:cs typeface="Raleway"/>
                <a:sym typeface="Raleway"/>
              </a:rPr>
              <a:t>Kendine güvenmeme kaygıya neden olmaktadır</a:t>
            </a:r>
            <a:endParaRPr b="1" sz="28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28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2850">
                <a:solidFill>
                  <a:srgbClr val="444444"/>
                </a:solidFill>
                <a:highlight>
                  <a:srgbClr val="FFFFFF"/>
                </a:highlight>
                <a:latin typeface="Raleway"/>
                <a:ea typeface="Raleway"/>
                <a:cs typeface="Raleway"/>
                <a:sym typeface="Raleway"/>
              </a:rPr>
              <a:t>Kendine güvenmeme kaygıya neden olmaktadır.</a:t>
            </a:r>
            <a:endParaRPr sz="28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28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2850">
                <a:solidFill>
                  <a:srgbClr val="444444"/>
                </a:solidFill>
                <a:highlight>
                  <a:srgbClr val="FFFFFF"/>
                </a:highlight>
                <a:latin typeface="Raleway"/>
                <a:ea typeface="Raleway"/>
                <a:cs typeface="Raleway"/>
                <a:sym typeface="Raleway"/>
              </a:rPr>
              <a:t>Başarıya inanan bir insanın kendine güveni tamdır.</a:t>
            </a:r>
            <a:endParaRPr sz="28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2900">
              <a:solidFill>
                <a:srgbClr val="000000"/>
              </a:solidFill>
              <a:latin typeface="Raleway"/>
              <a:ea typeface="Raleway"/>
              <a:cs typeface="Raleway"/>
              <a:sym typeface="Raleway"/>
            </a:endParaRPr>
          </a:p>
          <a:p>
            <a:pPr indent="0" lvl="0" marL="0" rtl="0" algn="l">
              <a:spcBef>
                <a:spcPts val="0"/>
              </a:spcBef>
              <a:spcAft>
                <a:spcPts val="0"/>
              </a:spcAft>
              <a:buNone/>
            </a:pPr>
            <a:r>
              <a:t/>
            </a:r>
            <a:endParaRPr b="1" sz="2150">
              <a:solidFill>
                <a:srgbClr val="444444"/>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506250" y="797150"/>
            <a:ext cx="81315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b="1" lang="tr" sz="1854">
                <a:solidFill>
                  <a:srgbClr val="444444"/>
                </a:solidFill>
                <a:highlight>
                  <a:srgbClr val="FFFFFF"/>
                </a:highlight>
                <a:latin typeface="Raleway"/>
                <a:ea typeface="Raleway"/>
                <a:cs typeface="Raleway"/>
                <a:sym typeface="Raleway"/>
              </a:rPr>
              <a:t>SINAV KAYGISIYLA BAŞA ÇIKMA YOLLARI</a:t>
            </a:r>
            <a:endParaRPr b="1" sz="1854">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SzPts val="990"/>
              <a:buNone/>
            </a:pPr>
            <a:r>
              <a:t/>
            </a:r>
            <a:endParaRPr b="1"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1-HEDEFLERİNİZİ BELİRLEYİN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2- HAZIRLIK YAPIN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3-DÜZENLİ UYKU</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4-BESLENMENİZE DİKKAT EDİN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5- SPOR YAPIN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6- OLUMLU DÜŞÜNÜN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7-SOLUK DENETİMİ YAPIN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8-HAYAL GÜCÜNÜZÜ OLUMLU KULLANIN</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t/>
            </a:r>
            <a:endParaRPr sz="1315">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SzPts val="990"/>
              <a:buNone/>
            </a:pPr>
            <a:r>
              <a:rPr lang="tr" sz="1315">
                <a:solidFill>
                  <a:srgbClr val="444444"/>
                </a:solidFill>
                <a:highlight>
                  <a:srgbClr val="FFFFFF"/>
                </a:highlight>
                <a:latin typeface="Raleway"/>
                <a:ea typeface="Raleway"/>
                <a:cs typeface="Raleway"/>
                <a:sym typeface="Raleway"/>
              </a:rPr>
              <a:t>9-GEVŞEME TEKNİKLERİNİ ÖĞRENİN</a:t>
            </a:r>
            <a:endParaRPr sz="1315">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SzPts val="990"/>
              <a:buNone/>
            </a:pPr>
            <a:r>
              <a:t/>
            </a:r>
            <a:endParaRPr b="1" sz="2035">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265500" y="564050"/>
            <a:ext cx="4045200" cy="45255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sz="2650">
              <a:solidFill>
                <a:srgbClr val="444444"/>
              </a:solidFill>
              <a:highlight>
                <a:srgbClr val="FFFFFF"/>
              </a:highlight>
            </a:endParaRPr>
          </a:p>
        </p:txBody>
      </p:sp>
      <p:sp>
        <p:nvSpPr>
          <p:cNvPr id="126" name="Google Shape;126;p25"/>
          <p:cNvSpPr txBox="1"/>
          <p:nvPr/>
        </p:nvSpPr>
        <p:spPr>
          <a:xfrm>
            <a:off x="265500" y="698325"/>
            <a:ext cx="3545400" cy="4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tr" sz="1850">
                <a:solidFill>
                  <a:srgbClr val="444444"/>
                </a:solidFill>
                <a:highlight>
                  <a:srgbClr val="FFFFFF"/>
                </a:highlight>
                <a:latin typeface="Raleway"/>
                <a:ea typeface="Raleway"/>
                <a:cs typeface="Raleway"/>
                <a:sym typeface="Raleway"/>
              </a:rPr>
              <a:t>1-HEDEFLERİNİZİ BELİRLEYİN</a:t>
            </a:r>
            <a:endParaRPr sz="3700">
              <a:latin typeface="Raleway"/>
              <a:ea typeface="Raleway"/>
              <a:cs typeface="Raleway"/>
              <a:sym typeface="Raleway"/>
            </a:endParaRPr>
          </a:p>
        </p:txBody>
      </p:sp>
      <p:sp>
        <p:nvSpPr>
          <p:cNvPr id="127" name="Google Shape;127;p25"/>
          <p:cNvSpPr txBox="1"/>
          <p:nvPr/>
        </p:nvSpPr>
        <p:spPr>
          <a:xfrm>
            <a:off x="4915200" y="483450"/>
            <a:ext cx="3934800" cy="4727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Hedefleriniz açık, ulaşılabilir ve gerçekçi olmalı</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Kendinize;</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’10 yıl sonra nerede olmalıyım?</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‘Nasıl bir gelecek istiyorum?</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‘Şu an gösterdiğim çaba ve çalışma bunun için yeterli mi?’</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gibi sorular yönelterek hedeflerinizi belirleyebilirsiniz.</a:t>
            </a:r>
            <a:endParaRPr sz="16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b="1" sz="2950">
              <a:solidFill>
                <a:srgbClr val="444444"/>
              </a:solidFill>
              <a:highlight>
                <a:srgbClr val="FFFFFF"/>
              </a:highlight>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idx="4294967295" type="title"/>
          </p:nvPr>
        </p:nvSpPr>
        <p:spPr>
          <a:xfrm>
            <a:off x="773700" y="1262375"/>
            <a:ext cx="7596600" cy="1162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tr" sz="2150">
                <a:solidFill>
                  <a:srgbClr val="444444"/>
                </a:solidFill>
                <a:highlight>
                  <a:srgbClr val="FFFFFF"/>
                </a:highlight>
                <a:latin typeface="Raleway"/>
                <a:ea typeface="Raleway"/>
                <a:cs typeface="Raleway"/>
                <a:sym typeface="Raleway"/>
              </a:rPr>
              <a:t>Hedefsiz hiçbir sonuca varılamayacağı bilinmeli!</a:t>
            </a:r>
            <a:endParaRPr b="1" sz="2150">
              <a:solidFill>
                <a:srgbClr val="444444"/>
              </a:solidFill>
              <a:highlight>
                <a:srgbClr val="FFFFFF"/>
              </a:highlight>
              <a:latin typeface="Raleway"/>
              <a:ea typeface="Raleway"/>
              <a:cs typeface="Raleway"/>
              <a:sym typeface="Raleway"/>
            </a:endParaRPr>
          </a:p>
          <a:p>
            <a:pPr indent="0" lvl="0" marL="0" rtl="0" algn="ctr">
              <a:spcBef>
                <a:spcPts val="0"/>
              </a:spcBef>
              <a:spcAft>
                <a:spcPts val="0"/>
              </a:spcAft>
              <a:buNone/>
            </a:pPr>
            <a:r>
              <a:t/>
            </a:r>
            <a:endParaRPr b="1" sz="2150">
              <a:solidFill>
                <a:srgbClr val="444444"/>
              </a:solidFill>
              <a:highlight>
                <a:srgbClr val="FFFFFF"/>
              </a:highlight>
              <a:latin typeface="Raleway"/>
              <a:ea typeface="Raleway"/>
              <a:cs typeface="Raleway"/>
              <a:sym typeface="Raleway"/>
            </a:endParaRPr>
          </a:p>
          <a:p>
            <a:pPr indent="0" lvl="0" marL="0" rtl="0" algn="ctr">
              <a:spcBef>
                <a:spcPts val="0"/>
              </a:spcBef>
              <a:spcAft>
                <a:spcPts val="0"/>
              </a:spcAft>
              <a:buNone/>
            </a:pPr>
            <a:r>
              <a:rPr lang="tr" sz="1750">
                <a:solidFill>
                  <a:srgbClr val="444444"/>
                </a:solidFill>
                <a:highlight>
                  <a:srgbClr val="FFFFFF"/>
                </a:highlight>
                <a:latin typeface="Raleway"/>
                <a:ea typeface="Raleway"/>
                <a:cs typeface="Raleway"/>
                <a:sym typeface="Raleway"/>
              </a:rPr>
              <a:t>Hedefsiz hiçbir sonuca varılamayacağı bilinmeli. Hedefini belirleyerek çalışmaya başlayanlar,yol ne kadar uzun olursa olsun atılan ilk adımla sonuca ulaşır.</a:t>
            </a:r>
            <a:endParaRPr sz="3900">
              <a:solidFill>
                <a:schemeClr val="lt2"/>
              </a:solidFill>
              <a:latin typeface="Raleway"/>
              <a:ea typeface="Raleway"/>
              <a:cs typeface="Raleway"/>
              <a:sym typeface="Raleway"/>
            </a:endParaRPr>
          </a:p>
        </p:txBody>
      </p:sp>
      <p:cxnSp>
        <p:nvCxnSpPr>
          <p:cNvPr id="133" name="Google Shape;133;p26"/>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134" name="Google Shape;134;p26"/>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fontScale="92500" lnSpcReduction="10000"/>
          </a:bodyPr>
          <a:lstStyle/>
          <a:p>
            <a:pPr indent="0" lvl="0" marL="0" rtl="0" algn="ctr">
              <a:lnSpc>
                <a:spcPct val="100000"/>
              </a:lnSpc>
              <a:spcBef>
                <a:spcPts val="0"/>
              </a:spcBef>
              <a:spcAft>
                <a:spcPts val="0"/>
              </a:spcAft>
              <a:buNone/>
            </a:pPr>
            <a:r>
              <a:rPr b="1" lang="tr" sz="1650">
                <a:solidFill>
                  <a:srgbClr val="444444"/>
                </a:solidFill>
                <a:highlight>
                  <a:srgbClr val="FFFFFF"/>
                </a:highlight>
                <a:latin typeface="Raleway"/>
                <a:ea typeface="Raleway"/>
                <a:cs typeface="Raleway"/>
                <a:sym typeface="Raleway"/>
              </a:rPr>
              <a:t>UNUTMAYIN! Rotası(Yönü) belli olmayan gemiye hiçbir rüzgar fayda etmez.</a:t>
            </a:r>
            <a:endParaRPr sz="2400">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198350" y="0"/>
            <a:ext cx="4045200" cy="4028700"/>
          </a:xfrm>
          <a:prstGeom prst="rect">
            <a:avLst/>
          </a:prstGeom>
        </p:spPr>
        <p:txBody>
          <a:bodyPr anchorCtr="0" anchor="b" bIns="91425" lIns="91425" spcFirstLastPara="1" rIns="91425" wrap="square" tIns="91425">
            <a:normAutofit/>
          </a:bodyPr>
          <a:lstStyle/>
          <a:p>
            <a:pPr indent="0" lvl="0" marL="0" rtl="0" algn="just">
              <a:lnSpc>
                <a:spcPct val="115000"/>
              </a:lnSpc>
              <a:spcBef>
                <a:spcPts val="0"/>
              </a:spcBef>
              <a:spcAft>
                <a:spcPts val="0"/>
              </a:spcAft>
              <a:buNone/>
            </a:pPr>
            <a:r>
              <a:rPr lang="tr" sz="1950">
                <a:solidFill>
                  <a:srgbClr val="444444"/>
                </a:solidFill>
                <a:highlight>
                  <a:srgbClr val="FFFFFF"/>
                </a:highlight>
                <a:latin typeface="Raleway"/>
                <a:ea typeface="Raleway"/>
                <a:cs typeface="Raleway"/>
                <a:sym typeface="Raleway"/>
              </a:rPr>
              <a:t>Acaba verimli çalışma yollarını biliyor ve kullanabiliyor musunuz?</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100">
              <a:solidFill>
                <a:srgbClr val="000000"/>
              </a:solidFill>
              <a:latin typeface="Raleway"/>
              <a:ea typeface="Raleway"/>
              <a:cs typeface="Raleway"/>
              <a:sym typeface="Raleway"/>
            </a:endParaRPr>
          </a:p>
          <a:p>
            <a:pPr indent="0" lvl="0" marL="0" rtl="0" algn="ctr">
              <a:spcBef>
                <a:spcPts val="0"/>
              </a:spcBef>
              <a:spcAft>
                <a:spcPts val="0"/>
              </a:spcAft>
              <a:buNone/>
            </a:pPr>
            <a:r>
              <a:t/>
            </a:r>
            <a:endParaRPr sz="2650">
              <a:solidFill>
                <a:srgbClr val="444444"/>
              </a:solidFill>
              <a:highlight>
                <a:srgbClr val="FFFFFF"/>
              </a:highlight>
            </a:endParaRPr>
          </a:p>
        </p:txBody>
      </p:sp>
      <p:sp>
        <p:nvSpPr>
          <p:cNvPr id="140" name="Google Shape;140;p27"/>
          <p:cNvSpPr txBox="1"/>
          <p:nvPr/>
        </p:nvSpPr>
        <p:spPr>
          <a:xfrm>
            <a:off x="265500" y="698325"/>
            <a:ext cx="3545400" cy="122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tr" sz="2250">
                <a:solidFill>
                  <a:srgbClr val="444444"/>
                </a:solidFill>
                <a:highlight>
                  <a:srgbClr val="FFFFFF"/>
                </a:highlight>
                <a:latin typeface="Roboto"/>
                <a:ea typeface="Roboto"/>
                <a:cs typeface="Roboto"/>
                <a:sym typeface="Roboto"/>
              </a:rPr>
              <a:t> </a:t>
            </a:r>
            <a:r>
              <a:rPr b="1" lang="tr" sz="2250">
                <a:solidFill>
                  <a:srgbClr val="444444"/>
                </a:solidFill>
                <a:highlight>
                  <a:srgbClr val="FFFFFF"/>
                </a:highlight>
                <a:latin typeface="Raleway"/>
                <a:ea typeface="Raleway"/>
                <a:cs typeface="Raleway"/>
                <a:sym typeface="Raleway"/>
              </a:rPr>
              <a:t>HAZIRLIK Çalışma yöntemlerinizi gözden geçirin.</a:t>
            </a:r>
            <a:endParaRPr sz="4900">
              <a:latin typeface="Raleway"/>
              <a:ea typeface="Raleway"/>
              <a:cs typeface="Raleway"/>
              <a:sym typeface="Raleway"/>
            </a:endParaRPr>
          </a:p>
        </p:txBody>
      </p:sp>
      <p:sp>
        <p:nvSpPr>
          <p:cNvPr id="141" name="Google Shape;141;p27"/>
          <p:cNvSpPr txBox="1"/>
          <p:nvPr/>
        </p:nvSpPr>
        <p:spPr>
          <a:xfrm>
            <a:off x="4968900" y="443150"/>
            <a:ext cx="3934800" cy="445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tr" sz="1850">
                <a:solidFill>
                  <a:srgbClr val="444444"/>
                </a:solidFill>
                <a:highlight>
                  <a:srgbClr val="FFFFFF"/>
                </a:highlight>
                <a:latin typeface="Raleway"/>
                <a:ea typeface="Raleway"/>
                <a:cs typeface="Raleway"/>
                <a:sym typeface="Raleway"/>
              </a:rPr>
              <a:t>SINAVLARA PSİKOLOJİK OLARAK HAZIRLANMAK:</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rPr lang="tr" sz="1850">
                <a:solidFill>
                  <a:srgbClr val="444444"/>
                </a:solidFill>
                <a:highlight>
                  <a:srgbClr val="FFFFFF"/>
                </a:highlight>
                <a:latin typeface="Raleway"/>
                <a:ea typeface="Raleway"/>
                <a:cs typeface="Raleway"/>
                <a:sym typeface="Raleway"/>
              </a:rPr>
              <a:t> Başarılı olabilmek, çalışmanın karşılığını alabilmek, verimli çalışma yollarını bilmek, uygulamak ve programlı çalışma alışkanlığını geliştirmekle mümkündür. </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rPr lang="tr" sz="1850">
                <a:solidFill>
                  <a:srgbClr val="444444"/>
                </a:solidFill>
                <a:highlight>
                  <a:srgbClr val="FFFFFF"/>
                </a:highlight>
                <a:latin typeface="Raleway"/>
                <a:ea typeface="Raleway"/>
                <a:cs typeface="Raleway"/>
                <a:sym typeface="Raleway"/>
              </a:rPr>
              <a:t>Çalışma alışkanlığı, lise öğreniminden önce kazanılması gereken ve yaşam boyu bireyin başarısını, mutluluğunu ve ruh sağlığını etkileyen bir konudur.</a:t>
            </a:r>
            <a:endParaRPr b="1" sz="3750">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2550">
                <a:solidFill>
                  <a:srgbClr val="444444"/>
                </a:solidFill>
                <a:highlight>
                  <a:srgbClr val="FFFFFF"/>
                </a:highlight>
                <a:latin typeface="Raleway"/>
                <a:ea typeface="Raleway"/>
                <a:cs typeface="Raleway"/>
                <a:sym typeface="Raleway"/>
              </a:rPr>
              <a:t>VERİMLİ DERS ÇALIŞMA NASIL DERS ÇALIŞMALIYIM?</a:t>
            </a:r>
            <a:endParaRPr sz="4700">
              <a:latin typeface="Raleway"/>
              <a:ea typeface="Raleway"/>
              <a:cs typeface="Raleway"/>
              <a:sym typeface="Raleway"/>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250">
                <a:solidFill>
                  <a:srgbClr val="444444"/>
                </a:solidFill>
                <a:highlight>
                  <a:srgbClr val="FFFFFF"/>
                </a:highlight>
                <a:latin typeface="Raleway"/>
                <a:ea typeface="Raleway"/>
                <a:cs typeface="Raleway"/>
                <a:sym typeface="Raleway"/>
              </a:rPr>
              <a:t>AMAÇ BELİRLEME: Çalışmalar belli bir amaca yönelik olmalı</a:t>
            </a:r>
            <a:endParaRPr b="1" sz="2250">
              <a:solidFill>
                <a:srgbClr val="444444"/>
              </a:solidFill>
              <a:highlight>
                <a:srgbClr val="FFFFFF"/>
              </a:highlight>
              <a:latin typeface="Raleway"/>
              <a:ea typeface="Raleway"/>
              <a:cs typeface="Raleway"/>
              <a:sym typeface="Raleway"/>
            </a:endParaRPr>
          </a:p>
          <a:p>
            <a:pPr indent="0" lvl="0" marL="0" rtl="0" algn="just">
              <a:spcBef>
                <a:spcPts val="1200"/>
              </a:spcBef>
              <a:spcAft>
                <a:spcPts val="0"/>
              </a:spcAft>
              <a:buNone/>
            </a:pPr>
            <a:r>
              <a:rPr lang="tr" sz="2250">
                <a:solidFill>
                  <a:srgbClr val="444444"/>
                </a:solidFill>
                <a:highlight>
                  <a:srgbClr val="FFFFFF"/>
                </a:highlight>
                <a:latin typeface="Raleway"/>
                <a:ea typeface="Raleway"/>
                <a:cs typeface="Raleway"/>
                <a:sym typeface="Raleway"/>
              </a:rPr>
              <a:t>AMAÇ BELİRLEME: Çalışmalar belli bir amaca yönelik olmalı.Bir problemi çözmek,bir mesleği elde etmek gibi.</a:t>
            </a:r>
            <a:endParaRPr sz="22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t/>
            </a:r>
            <a:endParaRPr sz="1550">
              <a:solidFill>
                <a:srgbClr val="444444"/>
              </a:solidFill>
              <a:highlight>
                <a:srgbClr val="FFFFFF"/>
              </a:highlight>
            </a:endParaRPr>
          </a:p>
          <a:p>
            <a:pPr indent="0" lvl="0" marL="0" rtl="0" algn="l">
              <a:spcBef>
                <a:spcPts val="0"/>
              </a:spcBef>
              <a:spcAft>
                <a:spcPts val="1200"/>
              </a:spcAft>
              <a:buNone/>
            </a:pPr>
            <a:r>
              <a:t/>
            </a:r>
            <a:endParaRPr sz="2450">
              <a:solidFill>
                <a:srgbClr val="444444"/>
              </a:solidFill>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198350" y="0"/>
            <a:ext cx="4045200" cy="93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tr" sz="2650">
                <a:solidFill>
                  <a:srgbClr val="444444"/>
                </a:solidFill>
                <a:highlight>
                  <a:srgbClr val="FFFFFF"/>
                </a:highlight>
                <a:latin typeface="Raleway"/>
                <a:ea typeface="Raleway"/>
                <a:cs typeface="Raleway"/>
                <a:sym typeface="Raleway"/>
              </a:rPr>
              <a:t>PLANLI ÇALIŞMA:</a:t>
            </a:r>
            <a:endParaRPr sz="4250">
              <a:solidFill>
                <a:srgbClr val="444444"/>
              </a:solidFill>
              <a:highlight>
                <a:srgbClr val="FFFFFF"/>
              </a:highlight>
              <a:latin typeface="Raleway"/>
              <a:ea typeface="Raleway"/>
              <a:cs typeface="Raleway"/>
              <a:sym typeface="Raleway"/>
            </a:endParaRPr>
          </a:p>
        </p:txBody>
      </p:sp>
      <p:sp>
        <p:nvSpPr>
          <p:cNvPr id="153" name="Google Shape;153;p29"/>
          <p:cNvSpPr txBox="1"/>
          <p:nvPr/>
        </p:nvSpPr>
        <p:spPr>
          <a:xfrm>
            <a:off x="265500" y="698325"/>
            <a:ext cx="3545400" cy="93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4900">
              <a:latin typeface="Roboto"/>
              <a:ea typeface="Roboto"/>
              <a:cs typeface="Roboto"/>
              <a:sym typeface="Roboto"/>
            </a:endParaRPr>
          </a:p>
        </p:txBody>
      </p:sp>
      <p:sp>
        <p:nvSpPr>
          <p:cNvPr id="154" name="Google Shape;154;p29"/>
          <p:cNvSpPr txBox="1"/>
          <p:nvPr/>
        </p:nvSpPr>
        <p:spPr>
          <a:xfrm>
            <a:off x="4968900" y="443150"/>
            <a:ext cx="3934800" cy="5179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Hedefe ulaşmak için bir plan yapın.Plansız asla yola çıkmayın.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Hangi derse, ne zaman, ne kadar, haftanın hangi günlerinde çalışacağımızı,</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Konu tekrarının zamanını,</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Sınav tarihlerini,</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Planını yapıp, çeşitli nedenlerden dolayı yapamadıklarımızı,ne zaman yapacağımızı,</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Dinlenme,sportif faaliyetler,kültürel etkinlikler gibi ders dışı etkinliklere ne zaman vakit ayıracağımızı belirlemeliyiz.</a:t>
            </a:r>
            <a:endParaRPr sz="15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2150">
              <a:solidFill>
                <a:srgbClr val="444444"/>
              </a:solidFill>
              <a:highlight>
                <a:srgbClr val="FFFFFF"/>
              </a:highlight>
              <a:latin typeface="Roboto"/>
              <a:ea typeface="Roboto"/>
              <a:cs typeface="Roboto"/>
              <a:sym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198350" y="0"/>
            <a:ext cx="4045200" cy="93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sz="4250">
              <a:solidFill>
                <a:srgbClr val="444444"/>
              </a:solidFill>
              <a:highlight>
                <a:srgbClr val="FFFFFF"/>
              </a:highlight>
            </a:endParaRPr>
          </a:p>
        </p:txBody>
      </p:sp>
      <p:sp>
        <p:nvSpPr>
          <p:cNvPr id="160" name="Google Shape;160;p30"/>
          <p:cNvSpPr txBox="1"/>
          <p:nvPr/>
        </p:nvSpPr>
        <p:spPr>
          <a:xfrm>
            <a:off x="265500" y="322300"/>
            <a:ext cx="3545400" cy="5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tr" sz="2250">
                <a:solidFill>
                  <a:srgbClr val="444444"/>
                </a:solidFill>
                <a:highlight>
                  <a:srgbClr val="FFFFFF"/>
                </a:highlight>
                <a:latin typeface="Raleway"/>
                <a:ea typeface="Raleway"/>
                <a:cs typeface="Raleway"/>
                <a:sym typeface="Raleway"/>
              </a:rPr>
              <a:t>ÇALIŞMA ZAMANI:</a:t>
            </a:r>
            <a:endParaRPr sz="6100">
              <a:latin typeface="Raleway"/>
              <a:ea typeface="Raleway"/>
              <a:cs typeface="Raleway"/>
              <a:sym typeface="Raleway"/>
            </a:endParaRPr>
          </a:p>
        </p:txBody>
      </p:sp>
      <p:sp>
        <p:nvSpPr>
          <p:cNvPr id="161" name="Google Shape;161;p30"/>
          <p:cNvSpPr txBox="1"/>
          <p:nvPr/>
        </p:nvSpPr>
        <p:spPr>
          <a:xfrm>
            <a:off x="4968900" y="443150"/>
            <a:ext cx="3934800" cy="4821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tr" sz="1550">
                <a:solidFill>
                  <a:srgbClr val="444444"/>
                </a:solidFill>
                <a:highlight>
                  <a:srgbClr val="FFFFFF"/>
                </a:highlight>
              </a:rPr>
              <a:t> </a:t>
            </a:r>
            <a:r>
              <a:rPr lang="tr" sz="1550">
                <a:solidFill>
                  <a:srgbClr val="444444"/>
                </a:solidFill>
                <a:highlight>
                  <a:srgbClr val="FFFFFF"/>
                </a:highlight>
                <a:latin typeface="Raleway"/>
                <a:ea typeface="Raleway"/>
                <a:cs typeface="Raleway"/>
                <a:sym typeface="Raleway"/>
              </a:rPr>
              <a:t>Çalışma zamanı öğrencinin yapısına, yeteneklerine, ilgisine .yaşına,kapasitesine göre değişiklik gösteren bir faktördür.</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 Kendinizi ne çok fazla zorlayın,ne de çok az çalışın.Bir saat çalıştıktan sonra dakika ara verin.Bu durumda azalan dikkat ve veriminizi tekrar kazandığınızı göreceksiniz.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550">
                <a:solidFill>
                  <a:srgbClr val="444444"/>
                </a:solidFill>
                <a:highlight>
                  <a:srgbClr val="FFFFFF"/>
                </a:highlight>
                <a:latin typeface="Raleway"/>
                <a:ea typeface="Raleway"/>
                <a:cs typeface="Raleway"/>
                <a:sym typeface="Raleway"/>
              </a:rPr>
              <a:t>Eğer molayı uzun tutup çalışma süresini kısa tutarsanız,çalıştığınız konuları unutabilir yeniden çalışacağımız konularla bağlantı kuramayabiliriz.</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600"/>
          </a:p>
          <a:p>
            <a:pPr indent="0" lvl="0" marL="0" rtl="0" algn="l">
              <a:spcBef>
                <a:spcPts val="0"/>
              </a:spcBef>
              <a:spcAft>
                <a:spcPts val="0"/>
              </a:spcAft>
              <a:buNone/>
            </a:pPr>
            <a:r>
              <a:t/>
            </a:r>
            <a:endParaRPr sz="1550">
              <a:solidFill>
                <a:srgbClr val="444444"/>
              </a:solidFill>
              <a:highlight>
                <a:srgbClr val="FFFFFF"/>
              </a:highlight>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idx="4294967295" type="title"/>
          </p:nvPr>
        </p:nvSpPr>
        <p:spPr>
          <a:xfrm>
            <a:off x="773700" y="1262375"/>
            <a:ext cx="7596600" cy="1162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tr" sz="2350">
                <a:solidFill>
                  <a:srgbClr val="444444"/>
                </a:solidFill>
                <a:highlight>
                  <a:srgbClr val="FFFFFF"/>
                </a:highlight>
              </a:rPr>
              <a:t> </a:t>
            </a:r>
            <a:r>
              <a:rPr b="1" lang="tr" sz="2750">
                <a:solidFill>
                  <a:srgbClr val="444444"/>
                </a:solidFill>
                <a:highlight>
                  <a:srgbClr val="FFFFFF"/>
                </a:highlight>
                <a:latin typeface="Raleway"/>
                <a:ea typeface="Raleway"/>
                <a:cs typeface="Raleway"/>
                <a:sym typeface="Raleway"/>
              </a:rPr>
              <a:t>KEŞKE!!! dememek için zamanınızı iyi değerlendirin.</a:t>
            </a:r>
            <a:endParaRPr sz="5600">
              <a:solidFill>
                <a:schemeClr val="lt2"/>
              </a:solidFill>
              <a:latin typeface="Raleway"/>
              <a:ea typeface="Raleway"/>
              <a:cs typeface="Raleway"/>
              <a:sym typeface="Raleway"/>
            </a:endParaRPr>
          </a:p>
        </p:txBody>
      </p:sp>
      <p:cxnSp>
        <p:nvCxnSpPr>
          <p:cNvPr id="167" name="Google Shape;167;p31"/>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168" name="Google Shape;168;p31"/>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latin typeface="Raleway"/>
                <a:ea typeface="Raleway"/>
                <a:cs typeface="Raleway"/>
                <a:sym typeface="Raleway"/>
              </a:rPr>
              <a:t>SINAV KAYGISI NEDİR?</a:t>
            </a:r>
            <a:endParaRPr>
              <a:latin typeface="Raleway"/>
              <a:ea typeface="Raleway"/>
              <a:cs typeface="Raleway"/>
              <a:sym typeface="Raleway"/>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tr" sz="2450">
                <a:solidFill>
                  <a:srgbClr val="444444"/>
                </a:solidFill>
                <a:highlight>
                  <a:srgbClr val="FFFFFF"/>
                </a:highlight>
                <a:latin typeface="Raleway"/>
                <a:ea typeface="Raleway"/>
                <a:cs typeface="Raleway"/>
                <a:sym typeface="Raleway"/>
              </a:rPr>
              <a:t>Sınav kaygısı nedir?</a:t>
            </a:r>
            <a:endParaRPr sz="24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rPr lang="tr" sz="2450">
                <a:solidFill>
                  <a:srgbClr val="444444"/>
                </a:solidFill>
                <a:highlight>
                  <a:srgbClr val="FFFFFF"/>
                </a:highlight>
                <a:latin typeface="Raleway"/>
                <a:ea typeface="Raleway"/>
                <a:cs typeface="Raleway"/>
                <a:sym typeface="Raleway"/>
              </a:rPr>
              <a:t>Kaygımızı kontrol etmenin yolları nelerdir?</a:t>
            </a:r>
            <a:endParaRPr sz="2450">
              <a:solidFill>
                <a:srgbClr val="444444"/>
              </a:solidFill>
              <a:highlight>
                <a:srgbClr val="FFFFFF"/>
              </a:highlight>
              <a:latin typeface="Raleway"/>
              <a:ea typeface="Raleway"/>
              <a:cs typeface="Raleway"/>
              <a:sym typeface="Raleway"/>
            </a:endParaRPr>
          </a:p>
          <a:p>
            <a:pPr indent="0" lvl="0" marL="0" rtl="0" algn="l">
              <a:spcBef>
                <a:spcPts val="0"/>
              </a:spcBef>
              <a:spcAft>
                <a:spcPts val="1200"/>
              </a:spcAft>
              <a:buNone/>
            </a:pPr>
            <a:r>
              <a:t/>
            </a:r>
            <a:endParaRPr sz="3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2"/>
          <p:cNvSpPr txBox="1"/>
          <p:nvPr>
            <p:ph type="title"/>
          </p:nvPr>
        </p:nvSpPr>
        <p:spPr>
          <a:xfrm>
            <a:off x="198350" y="0"/>
            <a:ext cx="4045200" cy="93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sz="4250">
              <a:solidFill>
                <a:srgbClr val="444444"/>
              </a:solidFill>
              <a:highlight>
                <a:srgbClr val="FFFFFF"/>
              </a:highlight>
            </a:endParaRPr>
          </a:p>
        </p:txBody>
      </p:sp>
      <p:sp>
        <p:nvSpPr>
          <p:cNvPr id="174" name="Google Shape;174;p32"/>
          <p:cNvSpPr txBox="1"/>
          <p:nvPr/>
        </p:nvSpPr>
        <p:spPr>
          <a:xfrm>
            <a:off x="278925" y="322300"/>
            <a:ext cx="3545400" cy="54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tr" sz="2350">
                <a:solidFill>
                  <a:srgbClr val="444444"/>
                </a:solidFill>
                <a:highlight>
                  <a:srgbClr val="FFFFFF"/>
                </a:highlight>
                <a:latin typeface="Raleway"/>
                <a:ea typeface="Raleway"/>
                <a:cs typeface="Raleway"/>
                <a:sym typeface="Raleway"/>
              </a:rPr>
              <a:t>ORTAM HAZIRLAMA:</a:t>
            </a:r>
            <a:endParaRPr sz="6200">
              <a:latin typeface="Raleway"/>
              <a:ea typeface="Raleway"/>
              <a:cs typeface="Raleway"/>
              <a:sym typeface="Raleway"/>
            </a:endParaRPr>
          </a:p>
        </p:txBody>
      </p:sp>
      <p:sp>
        <p:nvSpPr>
          <p:cNvPr id="175" name="Google Shape;175;p32"/>
          <p:cNvSpPr txBox="1"/>
          <p:nvPr/>
        </p:nvSpPr>
        <p:spPr>
          <a:xfrm>
            <a:off x="4968900" y="443150"/>
            <a:ext cx="3934800" cy="4235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Çalışma yerinizin sizin için çok önemli olduğunu unutmayın!</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Çalışma yerinizin derli toplu olmasına, fiziksel durumuna, yeterli ışık almasına, ilginizi dağıtacak şeylerin olmamasına özen gösterin.</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Yerde,yatakta,koltukta,uzanarak çalışmayın.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Bu ders çalışma veriminizi düşürür,sizi gevşetir ve ders çalışma</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isteğinizi yok eder.</a:t>
            </a:r>
            <a:endParaRPr sz="1650">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idx="4294967295" type="title"/>
          </p:nvPr>
        </p:nvSpPr>
        <p:spPr>
          <a:xfrm>
            <a:off x="773700" y="1262375"/>
            <a:ext cx="7596600" cy="1162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tr" sz="2750">
                <a:solidFill>
                  <a:srgbClr val="444444"/>
                </a:solidFill>
                <a:highlight>
                  <a:srgbClr val="FFFFFF"/>
                </a:highlight>
                <a:latin typeface="Raleway"/>
                <a:ea typeface="Raleway"/>
                <a:cs typeface="Raleway"/>
                <a:sym typeface="Raleway"/>
              </a:rPr>
              <a:t>En verimli ders MASA BAŞINDA çalışılır.</a:t>
            </a:r>
            <a:r>
              <a:rPr lang="tr" sz="4050">
                <a:solidFill>
                  <a:srgbClr val="444444"/>
                </a:solidFill>
                <a:highlight>
                  <a:srgbClr val="FFFFFF"/>
                </a:highlight>
                <a:latin typeface="Raleway"/>
                <a:ea typeface="Raleway"/>
                <a:cs typeface="Raleway"/>
                <a:sym typeface="Raleway"/>
              </a:rPr>
              <a:t> </a:t>
            </a:r>
            <a:endParaRPr sz="6900">
              <a:solidFill>
                <a:schemeClr val="lt2"/>
              </a:solidFill>
              <a:latin typeface="Raleway"/>
              <a:ea typeface="Raleway"/>
              <a:cs typeface="Raleway"/>
              <a:sym typeface="Raleway"/>
            </a:endParaRPr>
          </a:p>
        </p:txBody>
      </p:sp>
      <p:cxnSp>
        <p:nvCxnSpPr>
          <p:cNvPr id="181" name="Google Shape;181;p33"/>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182" name="Google Shape;182;p33"/>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None/>
            </a:pPr>
            <a:r>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4"/>
          <p:cNvSpPr txBox="1"/>
          <p:nvPr>
            <p:ph type="title"/>
          </p:nvPr>
        </p:nvSpPr>
        <p:spPr>
          <a:xfrm>
            <a:off x="490250" y="488250"/>
            <a:ext cx="8131500" cy="4090800"/>
          </a:xfrm>
          <a:prstGeom prst="rect">
            <a:avLst/>
          </a:prstGeom>
        </p:spPr>
        <p:txBody>
          <a:bodyPr anchorCtr="0" anchor="ctr" bIns="91425" lIns="91425" spcFirstLastPara="1" rIns="91425" wrap="square" tIns="91425">
            <a:noAutofit/>
          </a:bodyPr>
          <a:lstStyle/>
          <a:p>
            <a:pPr indent="0" lvl="0" marL="0" rtl="0" algn="l">
              <a:lnSpc>
                <a:spcPct val="115000"/>
              </a:lnSpc>
              <a:spcBef>
                <a:spcPts val="1100"/>
              </a:spcBef>
              <a:spcAft>
                <a:spcPts val="0"/>
              </a:spcAft>
              <a:buNone/>
            </a:pPr>
            <a:r>
              <a:rPr b="1" lang="tr" sz="1100">
                <a:solidFill>
                  <a:srgbClr val="444444"/>
                </a:solidFill>
                <a:highlight>
                  <a:srgbClr val="FFFFFF"/>
                </a:highlight>
                <a:latin typeface="Raleway"/>
                <a:ea typeface="Raleway"/>
                <a:cs typeface="Raleway"/>
                <a:sym typeface="Raleway"/>
              </a:rPr>
              <a:t>En verimli ders MASA BAŞINDA çalışılır.</a:t>
            </a:r>
            <a:endParaRPr b="1"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 Çalışma odası mümkün olduğu kadar fazla sıcak veya soğuk olmamalı, iyi havalandırılmalı ve sessiz olmalıdır.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Çalışma masası ve yüksekliği kişinin boyuna göre ayarlanmalıdır.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Ders çalışırken müzik dinlemek dikkati dağıtır.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 Ders çalışma ortamındaki poster, afiş ve resimler de dikkatin dağılmasına, öğrencinin hayal dünyasına kaymasına yardımcı olur.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 Çalışma köşesi en az yazı yazılacak bir masa ve çalışma için el altında bulunması gerekenleri koyabilecek ilave bir üniteden oluşur.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Çalışma masasını, çalışma faaliyeti dışında işler için kullanmamak; hayal kurmak, mektup yazmak, yemek  yemek gibi her türlü faaliyeti ait oldukları yerde yapmak gerekir.</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 Yemek masası çalışma masası olarak kullanılıyorsa, hiç olmazsa örtüsünü değiştirerek, üzerine bir lamba ekleyerek yeni amacına hazır etmek yerinde olur.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100">
                <a:solidFill>
                  <a:srgbClr val="444444"/>
                </a:solidFill>
                <a:highlight>
                  <a:srgbClr val="FFFFFF"/>
                </a:highlight>
                <a:latin typeface="Raleway"/>
                <a:ea typeface="Raleway"/>
                <a:cs typeface="Raleway"/>
                <a:sym typeface="Raleway"/>
              </a:rPr>
              <a:t> Belirli bir çalışma alanı ile çalışma davranışı arasında şartlı refleks türünden ilişki kurabilmek büyük önem taşır. Böylece çalışma masasına oturmak, çalışmaya başlamak için “uyarıcı” rolü oynar ve çalışmayı başlatır. </a:t>
            </a:r>
            <a:endParaRPr sz="11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1100"/>
              </a:spcAft>
              <a:buNone/>
            </a:pPr>
            <a:r>
              <a:rPr lang="tr" sz="1100">
                <a:solidFill>
                  <a:srgbClr val="444444"/>
                </a:solidFill>
                <a:highlight>
                  <a:srgbClr val="FFFFFF"/>
                </a:highlight>
                <a:latin typeface="Raleway"/>
                <a:ea typeface="Raleway"/>
                <a:cs typeface="Raleway"/>
                <a:sym typeface="Raleway"/>
              </a:rPr>
              <a:t> Çalışmaya başlamadan önce çalışma sırasında gerekli olacak bütün malzemenin </a:t>
            </a:r>
            <a:r>
              <a:rPr lang="tr" sz="1100">
                <a:solidFill>
                  <a:srgbClr val="444444"/>
                </a:solidFill>
                <a:highlight>
                  <a:srgbClr val="FFFFFF"/>
                </a:highlight>
              </a:rPr>
              <a:t>el altında bulunması, dikkatte kopmalara yol açacak kesintileri önlemek açısından yararlıdır.</a:t>
            </a:r>
            <a:endParaRPr b="1" sz="1100">
              <a:solidFill>
                <a:srgbClr val="444444"/>
              </a:solidFill>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5"/>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rPr b="1" lang="tr" sz="1950">
                <a:solidFill>
                  <a:srgbClr val="444444"/>
                </a:solidFill>
                <a:highlight>
                  <a:srgbClr val="FFFFFF"/>
                </a:highlight>
                <a:latin typeface="Raleway"/>
                <a:ea typeface="Raleway"/>
                <a:cs typeface="Raleway"/>
                <a:sym typeface="Raleway"/>
              </a:rPr>
              <a:t>Öğrenmede duyu organlarınızı kullanın. Olayı görselleştirin!</a:t>
            </a:r>
            <a:endParaRPr b="1" sz="19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19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950">
                <a:solidFill>
                  <a:srgbClr val="444444"/>
                </a:solidFill>
                <a:highlight>
                  <a:srgbClr val="FFFFFF"/>
                </a:highlight>
                <a:latin typeface="Raleway"/>
                <a:ea typeface="Raleway"/>
                <a:cs typeface="Raleway"/>
                <a:sym typeface="Raleway"/>
              </a:rPr>
              <a:t>Öğrenmede duyu organlarınızı kullanın. Olayı görselleştirin. Çünkü görme duyusunun öğrenmedeki oranı %70’dir. Geri kalan duyma,dokunma.koklama ve tat alma sırasıyla gerçekleşirse tam bir öğrenme sağlanmış olur.</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rPr lang="tr" sz="1950">
                <a:solidFill>
                  <a:srgbClr val="444444"/>
                </a:solidFill>
                <a:highlight>
                  <a:srgbClr val="FFFFFF"/>
                </a:highlight>
                <a:latin typeface="Raleway"/>
                <a:ea typeface="Raleway"/>
                <a:cs typeface="Raleway"/>
                <a:sym typeface="Raleway"/>
              </a:rPr>
              <a:t>Yani Öğrenmede duyu organlarının sayısı arttıkça verimliliği ve kalıcılığı artar. Aralıklı tekrarlar yapın.Konuyla ilgili araç-gereç ve kaynaklar kullanın.</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1100"/>
              </a:spcAft>
              <a:buNone/>
            </a:pPr>
            <a:r>
              <a:t/>
            </a:r>
            <a:endParaRPr b="1" sz="1950">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idx="4294967295" type="title"/>
          </p:nvPr>
        </p:nvSpPr>
        <p:spPr>
          <a:xfrm>
            <a:off x="773700" y="1262375"/>
            <a:ext cx="7596600" cy="1162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tr" sz="2950">
                <a:solidFill>
                  <a:srgbClr val="444444"/>
                </a:solidFill>
                <a:highlight>
                  <a:srgbClr val="FFFFFF"/>
                </a:highlight>
              </a:rPr>
              <a:t>İ</a:t>
            </a:r>
            <a:r>
              <a:rPr b="1" lang="tr" sz="2950">
                <a:solidFill>
                  <a:srgbClr val="444444"/>
                </a:solidFill>
                <a:highlight>
                  <a:srgbClr val="FFFFFF"/>
                </a:highlight>
                <a:latin typeface="Raleway"/>
                <a:ea typeface="Raleway"/>
                <a:cs typeface="Raleway"/>
                <a:sym typeface="Raleway"/>
              </a:rPr>
              <a:t>şe ÖĞRENMEYİ ÖĞRENMEKLE başlayın!</a:t>
            </a:r>
            <a:endParaRPr sz="8800">
              <a:solidFill>
                <a:schemeClr val="lt2"/>
              </a:solidFill>
              <a:latin typeface="Raleway"/>
              <a:ea typeface="Raleway"/>
              <a:cs typeface="Raleway"/>
              <a:sym typeface="Raleway"/>
            </a:endParaRPr>
          </a:p>
        </p:txBody>
      </p:sp>
      <p:cxnSp>
        <p:nvCxnSpPr>
          <p:cNvPr id="198" name="Google Shape;198;p36"/>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199" name="Google Shape;199;p36"/>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None/>
            </a:pPr>
            <a:r>
              <a:t/>
            </a: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7"/>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rPr b="1" lang="tr" sz="1661">
                <a:solidFill>
                  <a:srgbClr val="444444"/>
                </a:solidFill>
                <a:highlight>
                  <a:srgbClr val="FFFFFF"/>
                </a:highlight>
                <a:latin typeface="Raleway"/>
                <a:ea typeface="Raleway"/>
                <a:cs typeface="Raleway"/>
                <a:sym typeface="Raleway"/>
              </a:rPr>
              <a:t>DERSE HAZIRLIKLI GELİNİZ: Ders takibi en önemli unsurlardan biridir</a:t>
            </a:r>
            <a:endParaRPr b="1"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661">
                <a:solidFill>
                  <a:srgbClr val="444444"/>
                </a:solidFill>
                <a:highlight>
                  <a:srgbClr val="FFFFFF"/>
                </a:highlight>
                <a:latin typeface="Raleway"/>
                <a:ea typeface="Raleway"/>
                <a:cs typeface="Raleway"/>
                <a:sym typeface="Raleway"/>
              </a:rPr>
              <a:t>DERSE HAZIRLIKLI GELİNİZ: Ders takibi en önemli unsurlardan biridir. Derse gelmeden önce muhakkak önceki dersin tekrarı yapılmalı ve derse hazır hale gelinmeli.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61">
                <a:solidFill>
                  <a:srgbClr val="444444"/>
                </a:solidFill>
                <a:highlight>
                  <a:srgbClr val="FFFFFF"/>
                </a:highlight>
                <a:latin typeface="Raleway"/>
                <a:ea typeface="Raleway"/>
                <a:cs typeface="Raleway"/>
                <a:sym typeface="Raleway"/>
              </a:rPr>
              <a:t>Derste aktif olmaya özen gösterilmeli. Öğretmenlerin derste aktif olan öğrencileri daha çok sevdiğini unutmayın!!!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61">
                <a:solidFill>
                  <a:srgbClr val="444444"/>
                </a:solidFill>
                <a:highlight>
                  <a:srgbClr val="FFFFFF"/>
                </a:highlight>
                <a:latin typeface="Raleway"/>
                <a:ea typeface="Raleway"/>
                <a:cs typeface="Raleway"/>
                <a:sym typeface="Raleway"/>
              </a:rPr>
              <a:t>Derste not tutulmalı.Not tutarken öğretmenin ağzından çıkan kelimeleri aynen değil anlaşıldığı gibi yazılmalı. Öğretmenin söylediğinin ana fikrine dikkat edilmeli o noktalar not edilmeli.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61">
                <a:solidFill>
                  <a:srgbClr val="444444"/>
                </a:solidFill>
                <a:highlight>
                  <a:srgbClr val="FFFFFF"/>
                </a:highlight>
                <a:latin typeface="Raleway"/>
                <a:ea typeface="Raleway"/>
                <a:cs typeface="Raleway"/>
                <a:sym typeface="Raleway"/>
              </a:rPr>
              <a:t>Zamanın çoğunu yazmakla değil fikirleri kavramaya çalışmakla geçirmeli. Yazıların düzgün,anlaşılır ve okunaklı olmasına dikkat edilmeli.</a:t>
            </a:r>
            <a:endParaRPr sz="1661">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8"/>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lang="tr" sz="1822">
                <a:solidFill>
                  <a:srgbClr val="444444"/>
                </a:solidFill>
                <a:highlight>
                  <a:srgbClr val="FFFFFF"/>
                </a:highlight>
                <a:latin typeface="Raleway"/>
                <a:ea typeface="Raleway"/>
                <a:cs typeface="Raleway"/>
                <a:sym typeface="Raleway"/>
              </a:rPr>
              <a:t>VERİMLİ OKUMA:</a:t>
            </a:r>
            <a:endParaRPr sz="1822">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672">
                <a:solidFill>
                  <a:srgbClr val="444444"/>
                </a:solidFill>
                <a:highlight>
                  <a:srgbClr val="FFFFFF"/>
                </a:highlight>
                <a:latin typeface="Raleway"/>
                <a:ea typeface="Raleway"/>
                <a:cs typeface="Raleway"/>
                <a:sym typeface="Raleway"/>
              </a:rPr>
              <a:t>Öğrenmenin en temel unsurlarından olan okuma göz ardı edilemeyecek bir etkendir.</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72">
                <a:solidFill>
                  <a:srgbClr val="444444"/>
                </a:solidFill>
                <a:highlight>
                  <a:srgbClr val="FFFFFF"/>
                </a:highlight>
                <a:latin typeface="Raleway"/>
                <a:ea typeface="Raleway"/>
                <a:cs typeface="Raleway"/>
                <a:sym typeface="Raleway"/>
              </a:rPr>
              <a:t>Algılama ve yorumlama gücünüzü arttırmak için kitap okuma alışkanlığı kazanmalı kitap okumaya önem verilmelidir.</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72">
                <a:solidFill>
                  <a:srgbClr val="444444"/>
                </a:solidFill>
                <a:highlight>
                  <a:srgbClr val="FFFFFF"/>
                </a:highlight>
                <a:latin typeface="Raleway"/>
                <a:ea typeface="Raleway"/>
                <a:cs typeface="Raleway"/>
                <a:sym typeface="Raleway"/>
              </a:rPr>
              <a:t>Sınavlarda bir dakikaya bir soru düştüğü düşünülürse okumanın, hatta hızlı okumanın ne kadar önemli olduğu ortaya çıkmaktadır.</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72">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72">
                <a:solidFill>
                  <a:srgbClr val="444444"/>
                </a:solidFill>
                <a:highlight>
                  <a:srgbClr val="FFFFFF"/>
                </a:highlight>
                <a:latin typeface="Raleway"/>
                <a:ea typeface="Raleway"/>
                <a:cs typeface="Raleway"/>
                <a:sym typeface="Raleway"/>
              </a:rPr>
              <a:t>Hızlı okumanın en önemli yolu sessiz okumadır.Sessiz okumak hem size hız kazandırır hem de daha rahat anlamanızı sağlayacaktır. </a:t>
            </a:r>
            <a:endParaRPr sz="16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21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9"/>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rPr lang="tr" sz="1750">
                <a:solidFill>
                  <a:srgbClr val="444444"/>
                </a:solidFill>
                <a:highlight>
                  <a:srgbClr val="FFFFFF"/>
                </a:highlight>
                <a:latin typeface="Raleway"/>
                <a:ea typeface="Raleway"/>
                <a:cs typeface="Raleway"/>
                <a:sym typeface="Raleway"/>
              </a:rPr>
              <a:t>DÜZENLİ UYKU:</a:t>
            </a:r>
            <a:endParaRPr sz="1750">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750">
                <a:solidFill>
                  <a:srgbClr val="444444"/>
                </a:solidFill>
                <a:highlight>
                  <a:srgbClr val="FFFFFF"/>
                </a:highlight>
                <a:latin typeface="Raleway"/>
                <a:ea typeface="Raleway"/>
                <a:cs typeface="Raleway"/>
                <a:sym typeface="Raleway"/>
              </a:rPr>
              <a:t>Öğrenme üzerinde en az bozucu etki yapan etkinli UYKU dur. Her gece yatmadan önce o gün öğrenilenleri düzenli olarak tekrar edin.</a:t>
            </a:r>
            <a:endParaRPr sz="17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7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750">
                <a:solidFill>
                  <a:srgbClr val="444444"/>
                </a:solidFill>
                <a:highlight>
                  <a:srgbClr val="FFFFFF"/>
                </a:highlight>
                <a:latin typeface="Raleway"/>
                <a:ea typeface="Raleway"/>
                <a:cs typeface="Raleway"/>
                <a:sym typeface="Raleway"/>
              </a:rPr>
              <a:t>Şunu unutmayın ki; Siz uyuduğunuzda beyniniz uyumuyor ve çalışmaya devam ediyor.</a:t>
            </a:r>
            <a:endParaRPr sz="17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0"/>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b="1" sz="1050">
              <a:solidFill>
                <a:srgbClr val="444444"/>
              </a:solidFill>
              <a:highlight>
                <a:srgbClr val="FFFFFF"/>
              </a:highlight>
            </a:endParaRPr>
          </a:p>
          <a:p>
            <a:pPr indent="0" lvl="0" marL="0" rtl="0" algn="l">
              <a:lnSpc>
                <a:spcPct val="115000"/>
              </a:lnSpc>
              <a:spcBef>
                <a:spcPts val="1100"/>
              </a:spcBef>
              <a:spcAft>
                <a:spcPts val="0"/>
              </a:spcAft>
              <a:buNone/>
            </a:pPr>
            <a:r>
              <a:t/>
            </a:r>
            <a:endParaRPr b="1" sz="1050">
              <a:solidFill>
                <a:srgbClr val="444444"/>
              </a:solidFill>
              <a:highlight>
                <a:srgbClr val="FFFFFF"/>
              </a:highlight>
            </a:endParaRPr>
          </a:p>
          <a:p>
            <a:pPr indent="0" lvl="0" marL="0" rtl="0" algn="l">
              <a:lnSpc>
                <a:spcPct val="115000"/>
              </a:lnSpc>
              <a:spcBef>
                <a:spcPts val="1100"/>
              </a:spcBef>
              <a:spcAft>
                <a:spcPts val="0"/>
              </a:spcAft>
              <a:buNone/>
            </a:pPr>
            <a:r>
              <a:t/>
            </a:r>
            <a:endParaRPr b="1" sz="1050">
              <a:solidFill>
                <a:srgbClr val="444444"/>
              </a:solidFill>
              <a:highlight>
                <a:srgbClr val="FFFFFF"/>
              </a:highlight>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rPr b="1" lang="tr" sz="1883">
                <a:solidFill>
                  <a:srgbClr val="444444"/>
                </a:solidFill>
                <a:highlight>
                  <a:srgbClr val="FFFFFF"/>
                </a:highlight>
                <a:latin typeface="Raleway"/>
                <a:ea typeface="Raleway"/>
                <a:cs typeface="Raleway"/>
                <a:sym typeface="Raleway"/>
              </a:rPr>
              <a:t>BESLENMENİZE DİKKAT EDİN:</a:t>
            </a:r>
            <a:endParaRPr b="1" sz="18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883">
                <a:solidFill>
                  <a:srgbClr val="444444"/>
                </a:solidFill>
                <a:highlight>
                  <a:srgbClr val="FFFFFF"/>
                </a:highlight>
                <a:latin typeface="Raleway"/>
                <a:ea typeface="Raleway"/>
                <a:cs typeface="Raleway"/>
                <a:sym typeface="Raleway"/>
              </a:rPr>
              <a:t>Vücut sağlıkta olmazsa, beyin de tam kapasite çalışamaz. İyi bir kahvaltı, güne daha sağlıklı başlamayı garantilediği gibi günü daha verimli de kılar. Aşırı yağlı yiyeceklerden, gazlı içeceklerden uzak durmanız gerekir. %</a:t>
            </a:r>
            <a:endParaRPr sz="18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8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883">
                <a:solidFill>
                  <a:srgbClr val="444444"/>
                </a:solidFill>
                <a:highlight>
                  <a:srgbClr val="FFFFFF"/>
                </a:highlight>
                <a:latin typeface="Raleway"/>
                <a:ea typeface="Raleway"/>
                <a:cs typeface="Raleway"/>
                <a:sym typeface="Raleway"/>
              </a:rPr>
              <a:t>Beslenme konusunda en temel öneri; ‘BOL SU İÇİN</a:t>
            </a:r>
            <a:endParaRPr b="1" sz="18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883">
                <a:solidFill>
                  <a:srgbClr val="444444"/>
                </a:solidFill>
                <a:highlight>
                  <a:srgbClr val="FFFFFF"/>
                </a:highlight>
                <a:latin typeface="Raleway"/>
                <a:ea typeface="Raleway"/>
                <a:cs typeface="Raleway"/>
                <a:sym typeface="Raleway"/>
              </a:rPr>
              <a:t>Beslenme konusunda en temel öneri; ‘BOL SU İÇİN !’ Çünkü kaygılandığımız zaman vücudumuzda bir takım zehirli kimyasal maddeler salgılanır ve bunların temizlenmesinin en kestirme yolu bol su içmekten geçer.</a:t>
            </a:r>
            <a:endParaRPr sz="18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950">
              <a:solidFill>
                <a:srgbClr val="444444"/>
              </a:solidFill>
              <a:highlight>
                <a:srgbClr val="FFFFFF"/>
              </a:highlight>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1"/>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SPOR YAPIN</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Düzenli yapılan spor uyku düzenini de sağlar. Ayrıca spor yapılınca vücudumuz serotonin salgısı salgılar. Bu salgı bedenimizde sükunet ve rahatlığı yani gevşemeyi sağlar. Böylece;</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Kaygı azalır</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Öğrenme verimi artar</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Uyku düzene girer</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50">
                <a:solidFill>
                  <a:srgbClr val="444444"/>
                </a:solidFill>
                <a:highlight>
                  <a:srgbClr val="FFFFFF"/>
                </a:highlight>
                <a:latin typeface="Raleway"/>
                <a:ea typeface="Raleway"/>
                <a:cs typeface="Raleway"/>
                <a:sym typeface="Raleway"/>
              </a:rPr>
              <a:t>İnsan kendini zinde hisseder</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latin typeface="Raleway"/>
                <a:ea typeface="Raleway"/>
                <a:cs typeface="Raleway"/>
                <a:sym typeface="Raleway"/>
              </a:rPr>
              <a:t>KORKU</a:t>
            </a:r>
            <a:endParaRPr>
              <a:latin typeface="Raleway"/>
              <a:ea typeface="Raleway"/>
              <a:cs typeface="Raleway"/>
              <a:sym typeface="Raleway"/>
            </a:endParaRPr>
          </a:p>
        </p:txBody>
      </p:sp>
      <p:sp>
        <p:nvSpPr>
          <p:cNvPr id="67" name="Google Shape;67;p15"/>
          <p:cNvSpPr txBox="1"/>
          <p:nvPr>
            <p:ph idx="1" type="body"/>
          </p:nvPr>
        </p:nvSpPr>
        <p:spPr>
          <a:xfrm>
            <a:off x="311700" y="1152475"/>
            <a:ext cx="3999900" cy="29973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tr" sz="1850">
                <a:solidFill>
                  <a:srgbClr val="444444"/>
                </a:solidFill>
                <a:highlight>
                  <a:srgbClr val="FFFFFF"/>
                </a:highlight>
                <a:latin typeface="Raleway"/>
                <a:ea typeface="Raleway"/>
                <a:cs typeface="Raleway"/>
                <a:sym typeface="Raleway"/>
              </a:rPr>
              <a:t>Hepimiz bir şeylerden korkarız; </a:t>
            </a:r>
            <a:endParaRPr sz="1850">
              <a:solidFill>
                <a:srgbClr val="444444"/>
              </a:solidFill>
              <a:highlight>
                <a:srgbClr val="FFFFFF"/>
              </a:highlight>
              <a:latin typeface="Raleway"/>
              <a:ea typeface="Raleway"/>
              <a:cs typeface="Raleway"/>
              <a:sym typeface="Raleway"/>
            </a:endParaRPr>
          </a:p>
          <a:p>
            <a:pPr indent="0" lvl="0" marL="0" rtl="0" algn="l">
              <a:spcBef>
                <a:spcPts val="1200"/>
              </a:spcBef>
              <a:spcAft>
                <a:spcPts val="0"/>
              </a:spcAft>
              <a:buNone/>
            </a:pPr>
            <a:r>
              <a:rPr lang="tr" sz="1850">
                <a:solidFill>
                  <a:srgbClr val="444444"/>
                </a:solidFill>
                <a:highlight>
                  <a:srgbClr val="FFFFFF"/>
                </a:highlight>
                <a:latin typeface="Raleway"/>
                <a:ea typeface="Raleway"/>
                <a:cs typeface="Raleway"/>
                <a:sym typeface="Raleway"/>
              </a:rPr>
              <a:t>Çeşitli hayvanlardan,</a:t>
            </a:r>
            <a:endParaRPr sz="1850">
              <a:solidFill>
                <a:srgbClr val="444444"/>
              </a:solidFill>
              <a:highlight>
                <a:srgbClr val="FFFFFF"/>
              </a:highlight>
              <a:latin typeface="Raleway"/>
              <a:ea typeface="Raleway"/>
              <a:cs typeface="Raleway"/>
              <a:sym typeface="Raleway"/>
            </a:endParaRPr>
          </a:p>
          <a:p>
            <a:pPr indent="0" lvl="0" marL="0" rtl="0" algn="l">
              <a:spcBef>
                <a:spcPts val="1200"/>
              </a:spcBef>
              <a:spcAft>
                <a:spcPts val="0"/>
              </a:spcAft>
              <a:buNone/>
            </a:pPr>
            <a:r>
              <a:rPr lang="tr" sz="1850">
                <a:solidFill>
                  <a:srgbClr val="444444"/>
                </a:solidFill>
                <a:highlight>
                  <a:srgbClr val="FFFFFF"/>
                </a:highlight>
                <a:latin typeface="Raleway"/>
                <a:ea typeface="Raleway"/>
                <a:cs typeface="Raleway"/>
                <a:sym typeface="Raleway"/>
              </a:rPr>
              <a:t>Karanlıktan,</a:t>
            </a:r>
            <a:endParaRPr sz="1850">
              <a:solidFill>
                <a:srgbClr val="444444"/>
              </a:solidFill>
              <a:highlight>
                <a:srgbClr val="FFFFFF"/>
              </a:highlight>
              <a:latin typeface="Raleway"/>
              <a:ea typeface="Raleway"/>
              <a:cs typeface="Raleway"/>
              <a:sym typeface="Raleway"/>
            </a:endParaRPr>
          </a:p>
          <a:p>
            <a:pPr indent="0" lvl="0" marL="0" rtl="0" algn="just">
              <a:spcBef>
                <a:spcPts val="1200"/>
              </a:spcBef>
              <a:spcAft>
                <a:spcPts val="0"/>
              </a:spcAft>
              <a:buNone/>
            </a:pPr>
            <a:r>
              <a:rPr lang="tr" sz="1850">
                <a:solidFill>
                  <a:srgbClr val="444444"/>
                </a:solidFill>
                <a:highlight>
                  <a:srgbClr val="FFFFFF"/>
                </a:highlight>
                <a:latin typeface="Raleway"/>
                <a:ea typeface="Raleway"/>
                <a:cs typeface="Raleway"/>
                <a:sym typeface="Raleway"/>
              </a:rPr>
              <a:t>Yalnız kalmaktan,</a:t>
            </a:r>
            <a:endParaRPr sz="18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t/>
            </a:r>
            <a:endParaRPr sz="18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rPr lang="tr" sz="1850">
                <a:solidFill>
                  <a:srgbClr val="444444"/>
                </a:solidFill>
                <a:highlight>
                  <a:srgbClr val="FFFFFF"/>
                </a:highlight>
                <a:latin typeface="Raleway"/>
                <a:ea typeface="Raleway"/>
                <a:cs typeface="Raleway"/>
                <a:sym typeface="Raleway"/>
              </a:rPr>
              <a:t>Yüksekten,</a:t>
            </a:r>
            <a:endParaRPr sz="18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t/>
            </a:r>
            <a:endParaRPr sz="18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rPr lang="tr" sz="1850">
                <a:solidFill>
                  <a:srgbClr val="444444"/>
                </a:solidFill>
                <a:highlight>
                  <a:srgbClr val="FFFFFF"/>
                </a:highlight>
                <a:latin typeface="Raleway"/>
                <a:ea typeface="Raleway"/>
                <a:cs typeface="Raleway"/>
                <a:sym typeface="Raleway"/>
              </a:rPr>
              <a:t>Sevdiğimiz kişileri yada sahip olduklarımızı kaybetmekten…</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1200"/>
              </a:spcAft>
              <a:buNone/>
            </a:pPr>
            <a:r>
              <a:t/>
            </a:r>
            <a:endParaRPr>
              <a:latin typeface="Raleway"/>
              <a:ea typeface="Raleway"/>
              <a:cs typeface="Raleway"/>
              <a:sym typeface="Raleway"/>
            </a:endParaRPr>
          </a:p>
        </p:txBody>
      </p:sp>
      <p:sp>
        <p:nvSpPr>
          <p:cNvPr id="68" name="Google Shape;68;p1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850">
                <a:solidFill>
                  <a:srgbClr val="444444"/>
                </a:solidFill>
                <a:highlight>
                  <a:srgbClr val="FFFFFF"/>
                </a:highlight>
                <a:latin typeface="Raleway"/>
                <a:ea typeface="Raleway"/>
                <a:cs typeface="Raleway"/>
                <a:sym typeface="Raleway"/>
              </a:rPr>
              <a:t>K O R K U</a:t>
            </a:r>
            <a:endParaRPr sz="1850">
              <a:solidFill>
                <a:srgbClr val="444444"/>
              </a:solidFill>
              <a:highlight>
                <a:srgbClr val="FFFFFF"/>
              </a:highlight>
              <a:latin typeface="Raleway"/>
              <a:ea typeface="Raleway"/>
              <a:cs typeface="Raleway"/>
              <a:sym typeface="Raleway"/>
            </a:endParaRPr>
          </a:p>
          <a:p>
            <a:pPr indent="0" lvl="0" marL="0" rtl="0" algn="just">
              <a:spcBef>
                <a:spcPts val="1200"/>
              </a:spcBef>
              <a:spcAft>
                <a:spcPts val="0"/>
              </a:spcAft>
              <a:buNone/>
            </a:pPr>
            <a:r>
              <a:rPr lang="tr" sz="1850">
                <a:solidFill>
                  <a:srgbClr val="444444"/>
                </a:solidFill>
                <a:highlight>
                  <a:srgbClr val="FFFFFF"/>
                </a:highlight>
                <a:latin typeface="Raleway"/>
                <a:ea typeface="Raleway"/>
                <a:cs typeface="Raleway"/>
                <a:sym typeface="Raleway"/>
              </a:rPr>
              <a:t>İnsanın canının, malının, sevdiklerinin, inançlarının ve toplum içindeki yerinin tehdit edildiği durumlarda yaşanan bedensel belirtilerin eşlik ettiği duygusal bir tepkidir.</a:t>
            </a:r>
            <a:endParaRPr sz="1850">
              <a:solidFill>
                <a:srgbClr val="444444"/>
              </a:solidFill>
              <a:highlight>
                <a:srgbClr val="FFFFFF"/>
              </a:highlight>
              <a:latin typeface="Raleway"/>
              <a:ea typeface="Raleway"/>
              <a:cs typeface="Raleway"/>
              <a:sym typeface="Raleway"/>
            </a:endParaRPr>
          </a:p>
          <a:p>
            <a:pPr indent="0" lvl="0" marL="0" rtl="0" algn="l">
              <a:spcBef>
                <a:spcPts val="0"/>
              </a:spcBef>
              <a:spcAft>
                <a:spcPts val="1200"/>
              </a:spcAft>
              <a:buNone/>
            </a:pPr>
            <a:r>
              <a:t/>
            </a:r>
            <a:endParaRPr sz="22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2"/>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b="1" lang="tr" sz="1750">
                <a:solidFill>
                  <a:srgbClr val="444444"/>
                </a:solidFill>
                <a:highlight>
                  <a:srgbClr val="FFFFFF"/>
                </a:highlight>
                <a:latin typeface="Raleway"/>
                <a:ea typeface="Raleway"/>
                <a:cs typeface="Raleway"/>
                <a:sym typeface="Raleway"/>
              </a:rPr>
              <a:t>OLUMLU DÜŞÜNÜN </a:t>
            </a:r>
            <a:endParaRPr b="1" sz="17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750">
                <a:solidFill>
                  <a:srgbClr val="444444"/>
                </a:solidFill>
                <a:highlight>
                  <a:srgbClr val="FFFFFF"/>
                </a:highlight>
                <a:latin typeface="Raleway"/>
                <a:ea typeface="Raleway"/>
                <a:cs typeface="Raleway"/>
                <a:sym typeface="Raleway"/>
              </a:rPr>
              <a:t>Kendinize güvenin. Başarısızlıklarınızı değil, başarılarınızı düşünün.</a:t>
            </a:r>
            <a:endParaRPr sz="1750">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750">
                <a:solidFill>
                  <a:srgbClr val="444444"/>
                </a:solidFill>
                <a:highlight>
                  <a:srgbClr val="FFFFFF"/>
                </a:highlight>
                <a:latin typeface="Raleway"/>
                <a:ea typeface="Raleway"/>
                <a:cs typeface="Raleway"/>
                <a:sym typeface="Raleway"/>
              </a:rPr>
              <a:t>Olumsuz düşünmenin bu güne kadar size hiç faydası oldu mu?  </a:t>
            </a:r>
            <a:r>
              <a:rPr b="1" lang="tr" sz="1750">
                <a:solidFill>
                  <a:schemeClr val="dk2"/>
                </a:solidFill>
                <a:highlight>
                  <a:srgbClr val="FFFFFF"/>
                </a:highlight>
                <a:latin typeface="Raleway"/>
                <a:ea typeface="Raleway"/>
                <a:cs typeface="Raleway"/>
                <a:sym typeface="Raleway"/>
              </a:rPr>
              <a:t>HAYIR!</a:t>
            </a:r>
            <a:endParaRPr b="1" sz="1750">
              <a:solidFill>
                <a:schemeClr val="dk2"/>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500">
              <a:solidFill>
                <a:srgbClr val="000000"/>
              </a:solidFill>
            </a:endParaRPr>
          </a:p>
          <a:p>
            <a:pPr indent="0" lvl="0" marL="0" rtl="0" algn="l">
              <a:lnSpc>
                <a:spcPct val="115000"/>
              </a:lnSpc>
              <a:spcBef>
                <a:spcPts val="1100"/>
              </a:spcBef>
              <a:spcAft>
                <a:spcPts val="0"/>
              </a:spcAft>
              <a:buNone/>
            </a:pPr>
            <a:r>
              <a:t/>
            </a:r>
            <a:endParaRPr sz="20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SOLUK DENETİMİ YAPIN</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Nefes almak sadece hücrelerin oksijenini kontrol etmez, aynı zamanda vücudu koruyan beyaz hücreleri içeren lenf sıvısının akışını da ayarlar.</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Ölü hücreleri, kan proteinlerini ve zehirli maddeleri dışarı atma görevi lenf sisteminindir. Lenf sistemi de derin nefes almakla eyleme geçirilebilir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Derin nefes, kan dolaşımı aracılığıyla lenfi vakum gibi çeker ve vücudun toksinleri yok etme hızını artırır.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650">
                <a:solidFill>
                  <a:srgbClr val="444444"/>
                </a:solidFill>
                <a:highlight>
                  <a:srgbClr val="FFFFFF"/>
                </a:highlight>
                <a:latin typeface="Raleway"/>
                <a:ea typeface="Raleway"/>
                <a:cs typeface="Raleway"/>
                <a:sym typeface="Raleway"/>
              </a:rPr>
              <a:t>Derin nefes kadar vücudu temizleyen başka bir şey yoktur. İyi nefes almanın sağladığı faydayı sağlayacak hiçbir vitamin ilacı ya da yiyecek yoktur.</a:t>
            </a:r>
            <a:endParaRPr sz="2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4"/>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450">
              <a:solidFill>
                <a:srgbClr val="444444"/>
              </a:solidFill>
              <a:highlight>
                <a:srgbClr val="FFFFFF"/>
              </a:highlight>
            </a:endParaRPr>
          </a:p>
          <a:p>
            <a:pPr indent="0" lvl="0" marL="0" rtl="0" algn="l">
              <a:lnSpc>
                <a:spcPct val="115000"/>
              </a:lnSpc>
              <a:spcBef>
                <a:spcPts val="1100"/>
              </a:spcBef>
              <a:spcAft>
                <a:spcPts val="0"/>
              </a:spcAft>
              <a:buNone/>
            </a:pPr>
            <a:r>
              <a:t/>
            </a:r>
            <a:endParaRPr b="1" sz="1450">
              <a:solidFill>
                <a:srgbClr val="444444"/>
              </a:solidFill>
              <a:highlight>
                <a:srgbClr val="FFFFFF"/>
              </a:highlight>
            </a:endParaRPr>
          </a:p>
          <a:p>
            <a:pPr indent="0" lvl="0" marL="0" rtl="0" algn="l">
              <a:lnSpc>
                <a:spcPct val="115000"/>
              </a:lnSpc>
              <a:spcBef>
                <a:spcPts val="1100"/>
              </a:spcBef>
              <a:spcAft>
                <a:spcPts val="0"/>
              </a:spcAft>
              <a:buNone/>
            </a:pPr>
            <a:r>
              <a:t/>
            </a:r>
            <a:endParaRPr b="1" sz="1450">
              <a:solidFill>
                <a:srgbClr val="444444"/>
              </a:solidFill>
              <a:highlight>
                <a:srgbClr val="FFFFFF"/>
              </a:highlight>
            </a:endParaRPr>
          </a:p>
          <a:p>
            <a:pPr indent="0" lvl="0" marL="0" rtl="0" algn="l">
              <a:lnSpc>
                <a:spcPct val="115000"/>
              </a:lnSpc>
              <a:spcBef>
                <a:spcPts val="1100"/>
              </a:spcBef>
              <a:spcAft>
                <a:spcPts val="0"/>
              </a:spcAft>
              <a:buNone/>
            </a:pPr>
            <a:r>
              <a:t/>
            </a:r>
            <a:endParaRPr b="1" sz="14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61">
                <a:solidFill>
                  <a:srgbClr val="444444"/>
                </a:solidFill>
                <a:highlight>
                  <a:srgbClr val="FFFFFF"/>
                </a:highlight>
                <a:latin typeface="Raleway"/>
                <a:ea typeface="Raleway"/>
                <a:cs typeface="Raleway"/>
                <a:sym typeface="Raleway"/>
              </a:rPr>
              <a:t>DOĞRU NEFES ALMA EGZERSİZİ</a:t>
            </a:r>
            <a:endParaRPr b="1"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461">
                <a:solidFill>
                  <a:srgbClr val="444444"/>
                </a:solidFill>
                <a:highlight>
                  <a:srgbClr val="FFFFFF"/>
                </a:highlight>
                <a:latin typeface="Raleway"/>
                <a:ea typeface="Raleway"/>
                <a:cs typeface="Raleway"/>
                <a:sym typeface="Raleway"/>
              </a:rPr>
              <a:t>1. İyi nefes almak iyi, nefes vermekle başlar.</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2. Nefes almadan önce sol elinizi karnınızın üzerine, sağ elinizi göğsünüzün üzerine koyun.</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3. Nefes almadan önce ciğerinizi iyice boşaltın.</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4. Burnunuzdan, sessiz, yavaş yavaş ve derin nefes alarak önce karnınızın, sonra da göğsünüzün şiştiğini hissedin.</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5. Nefes aldığınız sürenin dört katı kadar süre nefesinizi tutmalısınız.</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6. Nefes aldığınız sürenin iki katı kadar sürede nefesinizi ağzınızdan verin.</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61">
                <a:solidFill>
                  <a:srgbClr val="444444"/>
                </a:solidFill>
                <a:highlight>
                  <a:srgbClr val="FFFFFF"/>
                </a:highlight>
                <a:latin typeface="Raleway"/>
                <a:ea typeface="Raleway"/>
                <a:cs typeface="Raleway"/>
                <a:sym typeface="Raleway"/>
              </a:rPr>
              <a:t>Günün farklı zamanlarında kez bu şekilde nefes almak; adrenalin, noradrenalin ve nöropinefrin gibi maddelerin azalmasına ve kaybolmasına neden olur. Böylece bedende gevşeme sağlanı</a:t>
            </a:r>
            <a:r>
              <a:rPr lang="tr" sz="1561">
                <a:solidFill>
                  <a:srgbClr val="444444"/>
                </a:solidFill>
                <a:highlight>
                  <a:srgbClr val="FFFFFF"/>
                </a:highlight>
                <a:latin typeface="Raleway"/>
                <a:ea typeface="Raleway"/>
                <a:cs typeface="Raleway"/>
                <a:sym typeface="Raleway"/>
              </a:rPr>
              <a:t>r.</a:t>
            </a:r>
            <a:endParaRPr sz="15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5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5"/>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b="1" lang="tr" sz="1950">
                <a:solidFill>
                  <a:srgbClr val="444444"/>
                </a:solidFill>
                <a:highlight>
                  <a:srgbClr val="FFFFFF"/>
                </a:highlight>
                <a:latin typeface="Raleway"/>
                <a:ea typeface="Raleway"/>
                <a:cs typeface="Raleway"/>
                <a:sym typeface="Raleway"/>
              </a:rPr>
              <a:t>HAYAL GÜCÜNÜZÜ OLUMLU KULLANIN</a:t>
            </a:r>
            <a:endParaRPr b="1" sz="1950">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950">
                <a:solidFill>
                  <a:srgbClr val="444444"/>
                </a:solidFill>
                <a:highlight>
                  <a:srgbClr val="FFFFFF"/>
                </a:highlight>
                <a:latin typeface="Raleway"/>
                <a:ea typeface="Raleway"/>
                <a:cs typeface="Raleway"/>
                <a:sym typeface="Raleway"/>
              </a:rPr>
              <a:t>Kendinizi rahat, güvende ve mutlu hissettiğiniz bir yerde hayal edin.</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6"/>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rPr b="1" lang="tr" sz="1661">
                <a:solidFill>
                  <a:srgbClr val="444444"/>
                </a:solidFill>
                <a:highlight>
                  <a:srgbClr val="FFFFFF"/>
                </a:highlight>
                <a:latin typeface="Raleway"/>
                <a:ea typeface="Raleway"/>
                <a:cs typeface="Raleway"/>
                <a:sym typeface="Raleway"/>
              </a:rPr>
              <a:t>GEVŞEME TEKNİKLERİNİ ÖĞRENİN</a:t>
            </a:r>
            <a:endParaRPr b="1"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661">
                <a:solidFill>
                  <a:srgbClr val="444444"/>
                </a:solidFill>
                <a:highlight>
                  <a:srgbClr val="FFFFFF"/>
                </a:highlight>
                <a:latin typeface="Raleway"/>
                <a:ea typeface="Raleway"/>
                <a:cs typeface="Raleway"/>
                <a:sym typeface="Raleway"/>
              </a:rPr>
              <a:t>Bedensel olarak gevşemiş bir insan ruhsal olarak sakin ve huzurludur.</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61">
                <a:solidFill>
                  <a:srgbClr val="444444"/>
                </a:solidFill>
                <a:highlight>
                  <a:srgbClr val="FFFFFF"/>
                </a:highlight>
                <a:latin typeface="Raleway"/>
                <a:ea typeface="Raleway"/>
                <a:cs typeface="Raleway"/>
                <a:sym typeface="Raleway"/>
              </a:rPr>
              <a:t>Gerginlik ve kaygı sırasında adrenalin, noradrenalin, nöropinefrin gibi hormonlar salgılanması artar, hücrelere giden kan miktarı azalır.</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661">
                <a:solidFill>
                  <a:srgbClr val="444444"/>
                </a:solidFill>
                <a:highlight>
                  <a:srgbClr val="FFFFFF"/>
                </a:highlight>
                <a:latin typeface="Raleway"/>
                <a:ea typeface="Raleway"/>
                <a:cs typeface="Raleway"/>
                <a:sym typeface="Raleway"/>
              </a:rPr>
              <a:t>Aşırı sınav kaygısı akıl yürütme ve soyut düşünme yönündeki zihinsel faaliyeti bozar Bu da öğrenmeyi zorlaştırır.</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6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b="1" lang="tr" sz="1561">
                <a:solidFill>
                  <a:srgbClr val="444444"/>
                </a:solidFill>
                <a:highlight>
                  <a:srgbClr val="FFFFFF"/>
                </a:highlight>
                <a:latin typeface="Raleway"/>
                <a:ea typeface="Raleway"/>
                <a:cs typeface="Raleway"/>
                <a:sym typeface="Raleway"/>
              </a:rPr>
              <a:t>Vücutta; sükunet, rahatlık, huzur</a:t>
            </a:r>
            <a:endParaRPr b="1" sz="15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b="1" sz="15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561">
                <a:solidFill>
                  <a:srgbClr val="444444"/>
                </a:solidFill>
                <a:highlight>
                  <a:srgbClr val="FFFFFF"/>
                </a:highlight>
                <a:latin typeface="Raleway"/>
                <a:ea typeface="Raleway"/>
                <a:cs typeface="Raleway"/>
                <a:sym typeface="Raleway"/>
              </a:rPr>
              <a:t>Vücutta; sükunet, rahatlık, huzur... kısacası gevşeme hakimse serotonin salgılanır. Bu da reaksiyonu olumlu etkiler. Bunu sağlamak için de kaslarınızı gevşetmeyi öğrenmeniz gerekir.</a:t>
            </a:r>
            <a:endParaRPr sz="1561">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2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9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6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21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23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7"/>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lang="tr" sz="1450">
                <a:solidFill>
                  <a:srgbClr val="444444"/>
                </a:solidFill>
                <a:highlight>
                  <a:srgbClr val="FFFFFF"/>
                </a:highlight>
                <a:latin typeface="Raleway"/>
                <a:ea typeface="Raleway"/>
                <a:cs typeface="Raleway"/>
                <a:sym typeface="Raleway"/>
              </a:rPr>
              <a:t>G</a:t>
            </a:r>
            <a:r>
              <a:rPr lang="tr" sz="1550">
                <a:solidFill>
                  <a:srgbClr val="444444"/>
                </a:solidFill>
                <a:highlight>
                  <a:srgbClr val="FFFFFF"/>
                </a:highlight>
                <a:latin typeface="Raleway"/>
                <a:ea typeface="Raleway"/>
                <a:cs typeface="Raleway"/>
                <a:sym typeface="Raleway"/>
              </a:rPr>
              <a:t>EVŞEME EGZERSİZLERİ</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550">
                <a:solidFill>
                  <a:srgbClr val="444444"/>
                </a:solidFill>
                <a:highlight>
                  <a:srgbClr val="FFFFFF"/>
                </a:highlight>
                <a:latin typeface="Raleway"/>
                <a:ea typeface="Raleway"/>
                <a:cs typeface="Raleway"/>
                <a:sym typeface="Raleway"/>
              </a:rPr>
              <a:t>Gerilimden Hemen Kurtulmak</a:t>
            </a:r>
            <a:endParaRPr b="1"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Aşağıdaki egzersiz, kendinizi endişeli, panik içinde veya sinirli hissettiğiniz zaman, gerginlikten hemen kurtulmanızı sağlamak için tasarlanmıştır.</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1. Nefes verin.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2. Ağır ağır nefes alın; bir saniye tutun.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3. Keyifle iç geçirir gibi nefes verin.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4. Aynı zamanda omuzlarınızı sarkıtarak ellerinizi gevşetin.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latin typeface="Raleway"/>
                <a:ea typeface="Raleway"/>
                <a:cs typeface="Raleway"/>
                <a:sym typeface="Raleway"/>
              </a:rPr>
              <a:t>5. Dişlerinizi sıkmamaya dikkat edin.</a:t>
            </a:r>
            <a:endParaRPr sz="15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550">
                <a:solidFill>
                  <a:srgbClr val="444444"/>
                </a:solidFill>
                <a:highlight>
                  <a:srgbClr val="FFFFFF"/>
                </a:highlight>
              </a:rPr>
              <a:t>6. Konuşmak zorundaysanız, ağır ağır ve alçak sesle konuşun.</a:t>
            </a:r>
            <a:endParaRPr sz="15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8"/>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rPr b="1" lang="tr" sz="1350">
                <a:solidFill>
                  <a:srgbClr val="444444"/>
                </a:solidFill>
                <a:highlight>
                  <a:srgbClr val="FFFFFF"/>
                </a:highlight>
                <a:latin typeface="Raleway"/>
                <a:ea typeface="Raleway"/>
                <a:cs typeface="Raleway"/>
                <a:sym typeface="Raleway"/>
              </a:rPr>
              <a:t>Kısa Bir Gevşeme Egzersizi</a:t>
            </a:r>
            <a:endParaRPr b="1"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350">
                <a:solidFill>
                  <a:srgbClr val="444444"/>
                </a:solidFill>
                <a:highlight>
                  <a:srgbClr val="FFFFFF"/>
                </a:highlight>
                <a:latin typeface="Raleway"/>
                <a:ea typeface="Raleway"/>
                <a:cs typeface="Raleway"/>
                <a:sym typeface="Raleway"/>
              </a:rPr>
              <a:t>Bu egzersiz, gevşemeye yalnızca çok kısa bir zaman ayırabileceğiniz durumlar için tasarlanmıştır. Bir sandalyeye oturun ve arkanıza iyice yaslanın. Ayaklarınız normal oturur vaziyette ve tabanlar yere basar şekilde dursun .</a:t>
            </a:r>
            <a:endParaRPr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350">
                <a:solidFill>
                  <a:srgbClr val="444444"/>
                </a:solidFill>
                <a:highlight>
                  <a:srgbClr val="FFFFFF"/>
                </a:highlight>
                <a:latin typeface="Raleway"/>
                <a:ea typeface="Raleway"/>
                <a:cs typeface="Raleway"/>
                <a:sym typeface="Raleway"/>
              </a:rPr>
              <a:t>Önce derin bir nefes alın (nefes alırken içinizden 4'e kadar sayın)</a:t>
            </a:r>
            <a:endParaRPr b="1"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350">
                <a:solidFill>
                  <a:srgbClr val="444444"/>
                </a:solidFill>
                <a:highlight>
                  <a:srgbClr val="FFFFFF"/>
                </a:highlight>
                <a:latin typeface="Raleway"/>
                <a:ea typeface="Raleway"/>
                <a:cs typeface="Raleway"/>
                <a:sym typeface="Raleway"/>
              </a:rPr>
              <a:t>Önce derin bir nefes alın (nefes alırken içinizden 4'e kadar sayın). Sonra yavaşça verin. Nefesinizi verirken içinizden 8'e kadar sayın. Doğru bir diyafram nefesi, yavaş, sessiz ve hırıltısızdır.</a:t>
            </a:r>
            <a:endParaRPr sz="13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450">
                <a:solidFill>
                  <a:srgbClr val="444444"/>
                </a:solidFill>
                <a:highlight>
                  <a:srgbClr val="FFFFFF"/>
                </a:highlight>
                <a:latin typeface="Raleway"/>
                <a:ea typeface="Raleway"/>
                <a:cs typeface="Raleway"/>
                <a:sym typeface="Raleway"/>
              </a:rPr>
              <a:t>Arkanıza yaslanın. Elleriniz yumruk haline getirin ve olabildiğince sıkın. Yavaşça bırakın. Gerginlik ve gevşeklik arasındaki farkı hissedin.</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50">
                <a:solidFill>
                  <a:srgbClr val="444444"/>
                </a:solidFill>
                <a:highlight>
                  <a:srgbClr val="FFFFFF"/>
                </a:highlight>
                <a:latin typeface="Raleway"/>
                <a:ea typeface="Raleway"/>
                <a:cs typeface="Raleway"/>
                <a:sym typeface="Raleway"/>
              </a:rPr>
              <a:t>Dirseklerinizi kırarak kollarınızı yukarı kaldırın</a:t>
            </a:r>
            <a:endParaRPr b="1" sz="1450">
              <a:solidFill>
                <a:srgbClr val="444444"/>
              </a:solidFill>
              <a:highlight>
                <a:srgbClr val="FFFFFF"/>
              </a:highlight>
              <a:latin typeface="Raleway"/>
              <a:ea typeface="Raleway"/>
              <a:cs typeface="Raleway"/>
              <a:sym typeface="Raleway"/>
            </a:endParaRPr>
          </a:p>
          <a:p>
            <a:pPr indent="0" lvl="0" marL="0" rtl="0" algn="just">
              <a:lnSpc>
                <a:spcPct val="115000"/>
              </a:lnSpc>
              <a:spcBef>
                <a:spcPts val="1100"/>
              </a:spcBef>
              <a:spcAft>
                <a:spcPts val="0"/>
              </a:spcAft>
              <a:buNone/>
            </a:pPr>
            <a:r>
              <a:rPr lang="tr" sz="1450">
                <a:solidFill>
                  <a:srgbClr val="444444"/>
                </a:solidFill>
                <a:highlight>
                  <a:srgbClr val="FFFFFF"/>
                </a:highlight>
                <a:latin typeface="Raleway"/>
                <a:ea typeface="Raleway"/>
                <a:cs typeface="Raleway"/>
                <a:sym typeface="Raleway"/>
              </a:rPr>
              <a:t>Dirseklerinizi kırarak kollarınızı yukarı kaldırın. Sanki ellerinizin üstünde uzun bir şey tutuyormuşçasına bekleyin. Kollarınızda ağrı hissettiğinizde yavaş yavaş kollarınızı indirin. Gerginlik ve gevşeklik arasındaki farkı hissedin.</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9"/>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b="1" lang="tr" sz="1250">
                <a:solidFill>
                  <a:srgbClr val="444444"/>
                </a:solidFill>
                <a:highlight>
                  <a:srgbClr val="FFFFFF"/>
                </a:highlight>
                <a:latin typeface="Raleway"/>
                <a:ea typeface="Raleway"/>
                <a:cs typeface="Raleway"/>
                <a:sym typeface="Raleway"/>
              </a:rPr>
              <a:t>Kollarınızı öne doğru uzatın ve yumruk haline getirin</a:t>
            </a:r>
            <a:endParaRPr b="1"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250">
                <a:solidFill>
                  <a:srgbClr val="444444"/>
                </a:solidFill>
                <a:highlight>
                  <a:srgbClr val="FFFFFF"/>
                </a:highlight>
                <a:latin typeface="Raleway"/>
                <a:ea typeface="Raleway"/>
                <a:cs typeface="Raleway"/>
                <a:sym typeface="Raleway"/>
              </a:rPr>
              <a:t>Kollarınızı öne doğru uzatın ve yumruk haline getirin. Kol kaslarınızı ve yumruklarınızı sıkın. Kol kaslarınızda ağrı hissettiğinizde yavaş yavaş bırakın. Gerginlik ve gevşeklik arasındaki farkı hissedin.</a:t>
            </a:r>
            <a:endParaRPr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250">
                <a:solidFill>
                  <a:srgbClr val="444444"/>
                </a:solidFill>
                <a:highlight>
                  <a:srgbClr val="FFFFFF"/>
                </a:highlight>
                <a:latin typeface="Raleway"/>
                <a:ea typeface="Raleway"/>
                <a:cs typeface="Raleway"/>
                <a:sym typeface="Raleway"/>
              </a:rPr>
              <a:t>Çenenizi göğüs çatısına değdirmek için başınızı iyice öne eğin</a:t>
            </a:r>
            <a:endParaRPr b="1"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250">
                <a:solidFill>
                  <a:srgbClr val="444444"/>
                </a:solidFill>
                <a:highlight>
                  <a:srgbClr val="FFFFFF"/>
                </a:highlight>
                <a:latin typeface="Raleway"/>
                <a:ea typeface="Raleway"/>
                <a:cs typeface="Raleway"/>
                <a:sym typeface="Raleway"/>
              </a:rPr>
              <a:t>Çenenizi göğüs çatısına değdirmek için başınızı iyice öne eğin. Boyun kaslarınızın ağrımaya başladığı zaman başınızı yukarı yavaş yavaş kaldırın. Gerginlik ve gevşeklik arasındaki farkı hissedin.</a:t>
            </a:r>
            <a:endParaRPr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250">
                <a:solidFill>
                  <a:srgbClr val="444444"/>
                </a:solidFill>
                <a:highlight>
                  <a:srgbClr val="FFFFFF"/>
                </a:highlight>
                <a:latin typeface="Raleway"/>
                <a:ea typeface="Raleway"/>
                <a:cs typeface="Raleway"/>
                <a:sym typeface="Raleway"/>
              </a:rPr>
              <a:t>Omuzlarınızı yukarı kaldırın ve kulaklarınıza değdirmeye çalışın Boyun ve omuz kaslarınızın ağrımaya, başladığını hissettiğinizde yavaş yavaş omuzlarınızı aşağıya indirin. Gerginlik ve gevşeklik arasındaki farkı hissedin.</a:t>
            </a:r>
            <a:endParaRPr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250">
                <a:solidFill>
                  <a:srgbClr val="444444"/>
                </a:solidFill>
                <a:highlight>
                  <a:srgbClr val="FFFFFF"/>
                </a:highlight>
                <a:latin typeface="Raleway"/>
                <a:ea typeface="Raleway"/>
                <a:cs typeface="Raleway"/>
                <a:sym typeface="Raleway"/>
              </a:rPr>
              <a:t>Karın kaslarınızı sıkmak için midenizi içine iyice çekin Bir süre tutun ve yavaş yavaş bırakın. Gerginlik ve gevşeklik arasındaki farkı hissedin.</a:t>
            </a:r>
            <a:endParaRPr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250">
                <a:solidFill>
                  <a:srgbClr val="444444"/>
                </a:solidFill>
                <a:highlight>
                  <a:srgbClr val="FFFFFF"/>
                </a:highlight>
                <a:latin typeface="Raleway"/>
                <a:ea typeface="Raleway"/>
                <a:cs typeface="Raleway"/>
                <a:sym typeface="Raleway"/>
              </a:rPr>
              <a:t>Şimdi kalça kaslarınızı iyice sıkın ve bir süre böyle tutun</a:t>
            </a:r>
            <a:endParaRPr b="1"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250">
                <a:solidFill>
                  <a:srgbClr val="444444"/>
                </a:solidFill>
                <a:highlight>
                  <a:srgbClr val="FFFFFF"/>
                </a:highlight>
                <a:latin typeface="Raleway"/>
                <a:ea typeface="Raleway"/>
                <a:cs typeface="Raleway"/>
                <a:sym typeface="Raleway"/>
              </a:rPr>
              <a:t>Şimdi kalça kaslarınızı iyice sıkın ve bir süre böyle tutun. Yavaş yavaş bırakın . Gerginlik ve gevşeklik arasındaki farkı hissedin.</a:t>
            </a:r>
            <a:endParaRPr sz="12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b="1" sz="12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just">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50"/>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rPr b="1" lang="tr" sz="1472">
                <a:solidFill>
                  <a:srgbClr val="444444"/>
                </a:solidFill>
                <a:highlight>
                  <a:srgbClr val="FFFFFF"/>
                </a:highlight>
                <a:latin typeface="Raleway"/>
                <a:ea typeface="Raleway"/>
                <a:cs typeface="Raleway"/>
                <a:sym typeface="Raleway"/>
              </a:rPr>
              <a:t>Sıra şimdide bacak kaslarınızda</a:t>
            </a:r>
            <a:endParaRPr b="1" sz="14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472">
                <a:solidFill>
                  <a:srgbClr val="444444"/>
                </a:solidFill>
                <a:highlight>
                  <a:srgbClr val="FFFFFF"/>
                </a:highlight>
                <a:latin typeface="Raleway"/>
                <a:ea typeface="Raleway"/>
                <a:cs typeface="Raleway"/>
                <a:sym typeface="Raleway"/>
              </a:rPr>
              <a:t>Sıra şimdide bacak kaslarınızda. Bacaklarınızı öne doğru havada olacak şekilde uzatın. Bir süre havada kalsın kaslarınızda ağrı hissetmeye başladığınızda yavaşça indirin. Gerginlik ve gevşeklik arasındaki farkı hissedin.</a:t>
            </a:r>
            <a:endParaRPr sz="14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472">
                <a:solidFill>
                  <a:srgbClr val="444444"/>
                </a:solidFill>
                <a:highlight>
                  <a:srgbClr val="FFFFFF"/>
                </a:highlight>
                <a:latin typeface="Raleway"/>
                <a:ea typeface="Raleway"/>
                <a:cs typeface="Raleway"/>
                <a:sym typeface="Raleway"/>
              </a:rPr>
              <a:t> Ayak kaslarınızı gevşetmek için önce bacaklarınızı bir önceki harekette olduğu gibi uzatın. Bu kez ayak parmak uçları yere doğru çekilerek aynı hareketi tekrarlayın. Bu hareket ayakkabı ile yapılması zor bir hareket olduğundan bunun evde ayakkabısız yapılması daha kolay olacaktır. Ayak parmaklarınızda rahatsızlık ve ağrı hissetmeye başladığınızda yavaş yavaş indirin. Gerginlik ve gevşeklik arasındaki farkı hissedin.</a:t>
            </a:r>
            <a:endParaRPr sz="14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72">
                <a:solidFill>
                  <a:srgbClr val="444444"/>
                </a:solidFill>
                <a:highlight>
                  <a:srgbClr val="FFFFFF"/>
                </a:highlight>
                <a:latin typeface="Raleway"/>
                <a:ea typeface="Raleway"/>
                <a:cs typeface="Raleway"/>
                <a:sym typeface="Raleway"/>
              </a:rPr>
              <a:t>Şimdi vücudunuzu bir bütün olarak düşünün</a:t>
            </a:r>
            <a:endParaRPr b="1" sz="14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472">
                <a:solidFill>
                  <a:srgbClr val="444444"/>
                </a:solidFill>
                <a:highlight>
                  <a:srgbClr val="FFFFFF"/>
                </a:highlight>
                <a:latin typeface="Raleway"/>
                <a:ea typeface="Raleway"/>
                <a:cs typeface="Raleway"/>
                <a:sym typeface="Raleway"/>
              </a:rPr>
              <a:t>Şimdi vücudunuzu bir bütün olarak düşünün. Tüm bedeninizdeki gevşemeyi, sükunet ve dinlenme duyularını hissedin. Hala gevşemiş halde olup olmadığınızı kontrol edin. Birkaç dakika böyle kalın ve nefesinizi dinleyin nefes al.....nefes ver..... Her nefes verişinizde bedeninizi biraz daha gevşeyip ağırlaşmaya bırakın.</a:t>
            </a:r>
            <a:endParaRPr sz="1472">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2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just">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endParaRPr>
          </a:p>
          <a:p>
            <a:pPr indent="0" lvl="0" marL="0" rtl="0" algn="l">
              <a:lnSpc>
                <a:spcPct val="115000"/>
              </a:lnSpc>
              <a:spcBef>
                <a:spcPts val="1100"/>
              </a:spcBef>
              <a:spcAft>
                <a:spcPts val="0"/>
              </a:spcAft>
              <a:buNone/>
            </a:pPr>
            <a:r>
              <a:t/>
            </a:r>
            <a:endParaRPr sz="14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350">
              <a:solidFill>
                <a:srgbClr val="444444"/>
              </a:solidFill>
              <a:highlight>
                <a:srgbClr val="FFFFFF"/>
              </a:highlight>
            </a:endParaRPr>
          </a:p>
          <a:p>
            <a:pPr indent="0" lvl="0" marL="0" rtl="0" algn="l">
              <a:lnSpc>
                <a:spcPct val="115000"/>
              </a:lnSpc>
              <a:spcBef>
                <a:spcPts val="1100"/>
              </a:spcBef>
              <a:spcAft>
                <a:spcPts val="0"/>
              </a:spcAft>
              <a:buNone/>
            </a:pPr>
            <a:r>
              <a:t/>
            </a:r>
            <a:endParaRPr b="1" sz="1850">
              <a:solidFill>
                <a:srgbClr val="444444"/>
              </a:solidFill>
              <a:highlight>
                <a:srgbClr val="FFFFFF"/>
              </a:highlight>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05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350">
              <a:solidFill>
                <a:srgbClr val="444444"/>
              </a:solidFill>
              <a:highlight>
                <a:srgbClr val="FFFFFF"/>
              </a:highlight>
            </a:endParaRPr>
          </a:p>
          <a:p>
            <a:pPr indent="0" lvl="0" marL="0" rtl="0" algn="l">
              <a:lnSpc>
                <a:spcPct val="115000"/>
              </a:lnSpc>
              <a:spcBef>
                <a:spcPts val="1100"/>
              </a:spcBef>
              <a:spcAft>
                <a:spcPts val="0"/>
              </a:spcAft>
              <a:buNone/>
            </a:pPr>
            <a:r>
              <a:t/>
            </a:r>
            <a:endParaRPr sz="19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1650">
              <a:solidFill>
                <a:srgbClr val="444444"/>
              </a:solidFill>
              <a:highlight>
                <a:srgbClr val="FFFFFF"/>
              </a:highlight>
            </a:endParaRPr>
          </a:p>
          <a:p>
            <a:pPr indent="0" lvl="0" marL="0" rtl="0" algn="l">
              <a:lnSpc>
                <a:spcPct val="115000"/>
              </a:lnSpc>
              <a:spcBef>
                <a:spcPts val="1100"/>
              </a:spcBef>
              <a:spcAft>
                <a:spcPts val="0"/>
              </a:spcAft>
              <a:buNone/>
            </a:pPr>
            <a:r>
              <a:t/>
            </a:r>
            <a:endParaRPr sz="2150">
              <a:solidFill>
                <a:srgbClr val="444444"/>
              </a:solidFill>
              <a:highlight>
                <a:srgbClr val="FFFFFF"/>
              </a:highlight>
            </a:endParaRPr>
          </a:p>
          <a:p>
            <a:pPr indent="0" lvl="0" marL="0" rtl="0" algn="l">
              <a:lnSpc>
                <a:spcPct val="115000"/>
              </a:lnSpc>
              <a:spcBef>
                <a:spcPts val="1100"/>
              </a:spcBef>
              <a:spcAft>
                <a:spcPts val="0"/>
              </a:spcAft>
              <a:buNone/>
            </a:pPr>
            <a:r>
              <a:t/>
            </a:r>
            <a:endParaRPr sz="230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444444"/>
              </a:solidFill>
              <a:highlight>
                <a:srgbClr val="FFFFFF"/>
              </a:highlight>
              <a:latin typeface="Arial"/>
              <a:ea typeface="Arial"/>
              <a:cs typeface="Arial"/>
              <a:sym typeface="Arial"/>
            </a:endParaRPr>
          </a:p>
          <a:p>
            <a:pPr indent="0" lvl="0" marL="0" rtl="0" algn="l">
              <a:lnSpc>
                <a:spcPct val="115000"/>
              </a:lnSpc>
              <a:spcBef>
                <a:spcPts val="1100"/>
              </a:spcBef>
              <a:spcAft>
                <a:spcPts val="0"/>
              </a:spcAft>
              <a:buNone/>
            </a:pPr>
            <a:r>
              <a:t/>
            </a:r>
            <a:endParaRPr b="1" sz="1550">
              <a:solidFill>
                <a:srgbClr val="444444"/>
              </a:solidFill>
              <a:highlight>
                <a:srgbClr val="FFFFFF"/>
              </a:highlight>
            </a:endParaRPr>
          </a:p>
          <a:p>
            <a:pPr indent="0" lvl="0" marL="0" rtl="0" algn="l">
              <a:lnSpc>
                <a:spcPct val="115000"/>
              </a:lnSpc>
              <a:spcBef>
                <a:spcPts val="1100"/>
              </a:spcBef>
              <a:spcAft>
                <a:spcPts val="0"/>
              </a:spcAft>
              <a:buNone/>
            </a:pPr>
            <a:r>
              <a:t/>
            </a:r>
            <a:endParaRPr sz="1600">
              <a:solidFill>
                <a:srgbClr val="000000"/>
              </a:solidFill>
            </a:endParaRPr>
          </a:p>
          <a:p>
            <a:pPr indent="0" lvl="0" marL="0" rtl="0" algn="l">
              <a:lnSpc>
                <a:spcPct val="115000"/>
              </a:lnSpc>
              <a:spcBef>
                <a:spcPts val="1100"/>
              </a:spcBef>
              <a:spcAft>
                <a:spcPts val="1100"/>
              </a:spcAft>
              <a:buNone/>
            </a:pPr>
            <a:r>
              <a:t/>
            </a:r>
            <a:endParaRPr b="1" sz="1950">
              <a:solidFill>
                <a:srgbClr val="444444"/>
              </a:solidFill>
              <a:highlight>
                <a:srgbClr val="FFFFFF"/>
              </a:highlight>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51"/>
          <p:cNvSpPr txBox="1"/>
          <p:nvPr>
            <p:ph type="title"/>
          </p:nvPr>
        </p:nvSpPr>
        <p:spPr>
          <a:xfrm>
            <a:off x="490250" y="488250"/>
            <a:ext cx="8131500" cy="4090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b="1" lang="tr" sz="1050">
                <a:solidFill>
                  <a:srgbClr val="444444"/>
                </a:solidFill>
                <a:highlight>
                  <a:srgbClr val="FFFFFF"/>
                </a:highlight>
                <a:latin typeface="Arial"/>
                <a:ea typeface="Arial"/>
                <a:cs typeface="Arial"/>
                <a:sym typeface="Arial"/>
              </a:rPr>
              <a:t> </a:t>
            </a:r>
            <a:endParaRPr b="1" sz="1050">
              <a:solidFill>
                <a:srgbClr val="444444"/>
              </a:solidFill>
              <a:highlight>
                <a:srgbClr val="FFFFFF"/>
              </a:highlight>
              <a:latin typeface="Arial"/>
              <a:ea typeface="Arial"/>
              <a:cs typeface="Arial"/>
              <a:sym typeface="Arial"/>
            </a:endParaRPr>
          </a:p>
          <a:p>
            <a:pPr indent="0" lvl="0" marL="0" rtl="0" algn="l">
              <a:spcBef>
                <a:spcPts val="0"/>
              </a:spcBef>
              <a:spcAft>
                <a:spcPts val="0"/>
              </a:spcAft>
              <a:buNone/>
            </a:pPr>
            <a:r>
              <a:t/>
            </a:r>
            <a:endParaRPr b="1" sz="1850">
              <a:solidFill>
                <a:srgbClr val="444444"/>
              </a:solidFill>
              <a:highlight>
                <a:srgbClr val="FFFFFF"/>
              </a:highlight>
            </a:endParaRPr>
          </a:p>
          <a:p>
            <a:pPr indent="0" lvl="0" marL="0" rtl="0" algn="l">
              <a:spcBef>
                <a:spcPts val="0"/>
              </a:spcBef>
              <a:spcAft>
                <a:spcPts val="0"/>
              </a:spcAft>
              <a:buNone/>
            </a:pPr>
            <a:r>
              <a:t/>
            </a:r>
            <a:endParaRPr b="1" sz="1850">
              <a:solidFill>
                <a:srgbClr val="444444"/>
              </a:solidFill>
              <a:highlight>
                <a:srgbClr val="FFFFFF"/>
              </a:highlight>
            </a:endParaRPr>
          </a:p>
          <a:p>
            <a:pPr indent="0" lvl="0" marL="0" rtl="0" algn="l">
              <a:spcBef>
                <a:spcPts val="0"/>
              </a:spcBef>
              <a:spcAft>
                <a:spcPts val="0"/>
              </a:spcAft>
              <a:buNone/>
            </a:pPr>
            <a:r>
              <a:rPr b="1" lang="tr" sz="1961">
                <a:solidFill>
                  <a:srgbClr val="444444"/>
                </a:solidFill>
                <a:highlight>
                  <a:srgbClr val="FFFFFF"/>
                </a:highlight>
                <a:latin typeface="Raleway"/>
                <a:ea typeface="Raleway"/>
                <a:cs typeface="Raleway"/>
                <a:sym typeface="Raleway"/>
              </a:rPr>
              <a:t>Hazır olduğunuzda gözlerinizi açın</a:t>
            </a:r>
            <a:endParaRPr b="1"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961">
                <a:solidFill>
                  <a:srgbClr val="444444"/>
                </a:solidFill>
                <a:highlight>
                  <a:srgbClr val="FFFFFF"/>
                </a:highlight>
                <a:latin typeface="Raleway"/>
                <a:ea typeface="Raleway"/>
                <a:cs typeface="Raleway"/>
                <a:sym typeface="Raleway"/>
              </a:rPr>
              <a:t>Hazır olduğunuzda gözlerinizi açın. Ağır ağır ellerinizi ve ayaklarınızı oynatın. İsterseniz gerinin veya esneyin ve ağır ağır hareket etmeye başlayın.</a:t>
            </a:r>
            <a:endParaRPr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961">
                <a:solidFill>
                  <a:srgbClr val="444444"/>
                </a:solidFill>
                <a:highlight>
                  <a:srgbClr val="FFFFFF"/>
                </a:highlight>
                <a:latin typeface="Raleway"/>
                <a:ea typeface="Raleway"/>
                <a:cs typeface="Raleway"/>
                <a:sym typeface="Raleway"/>
              </a:rPr>
              <a:t>Diğer insanların vazgeçtiği noktada siz devam etmelisiniz.</a:t>
            </a:r>
            <a:endParaRPr b="1"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961">
                <a:solidFill>
                  <a:srgbClr val="444444"/>
                </a:solidFill>
                <a:highlight>
                  <a:srgbClr val="FFFFFF"/>
                </a:highlight>
                <a:latin typeface="Raleway"/>
                <a:ea typeface="Raleway"/>
                <a:cs typeface="Raleway"/>
                <a:sym typeface="Raleway"/>
              </a:rPr>
              <a:t>Başarısızlık kavramını beyin haritanızdan sildiğinizde, bütün yeni fırsat kapıları önünüzde açılacaktır.    </a:t>
            </a:r>
            <a:endParaRPr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961">
                <a:solidFill>
                  <a:srgbClr val="444444"/>
                </a:solidFill>
                <a:highlight>
                  <a:srgbClr val="FFFFFF"/>
                </a:highlight>
                <a:latin typeface="Raleway"/>
                <a:ea typeface="Raleway"/>
                <a:cs typeface="Raleway"/>
                <a:sym typeface="Raleway"/>
              </a:rPr>
              <a:t>Diğer insanların vazgeçtiği noktada siz devam etmelisiniz.</a:t>
            </a:r>
            <a:endParaRPr sz="1961">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850">
              <a:solidFill>
                <a:srgbClr val="444444"/>
              </a:solidFill>
              <a:highlight>
                <a:srgbClr val="FFFFFF"/>
              </a:highlight>
            </a:endParaRPr>
          </a:p>
          <a:p>
            <a:pPr indent="0" lvl="0" marL="0" rtl="0" algn="l">
              <a:spcBef>
                <a:spcPts val="1100"/>
              </a:spcBef>
              <a:spcAft>
                <a:spcPts val="0"/>
              </a:spcAft>
              <a:buNone/>
            </a:pPr>
            <a:r>
              <a:t/>
            </a:r>
            <a:endParaRPr b="1" sz="1850">
              <a:solidFill>
                <a:srgbClr val="444444"/>
              </a:solidFill>
              <a:highlight>
                <a:srgbClr val="FFFFFF"/>
              </a:highlight>
            </a:endParaRPr>
          </a:p>
          <a:p>
            <a:pPr indent="0" lvl="0" marL="0" rtl="0" algn="l">
              <a:spcBef>
                <a:spcPts val="0"/>
              </a:spcBef>
              <a:spcAft>
                <a:spcPts val="0"/>
              </a:spcAft>
              <a:buNone/>
            </a:pPr>
            <a:r>
              <a:t/>
            </a:r>
            <a:endParaRPr b="1" sz="2750">
              <a:solidFill>
                <a:srgbClr val="444444"/>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tr" sz="2450">
                <a:solidFill>
                  <a:srgbClr val="444444"/>
                </a:solidFill>
                <a:highlight>
                  <a:srgbClr val="FFFFFF"/>
                </a:highlight>
                <a:latin typeface="Raleway"/>
                <a:ea typeface="Raleway"/>
                <a:cs typeface="Raleway"/>
                <a:sym typeface="Raleway"/>
              </a:rPr>
              <a:t>KORKU, NORMAL BİR TEPKİDİR</a:t>
            </a:r>
            <a:endParaRPr b="1" sz="2950">
              <a:latin typeface="Raleway"/>
              <a:ea typeface="Raleway"/>
              <a:cs typeface="Raleway"/>
              <a:sym typeface="Raleway"/>
            </a:endParaRPr>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p>
            <a:pPr indent="0" lvl="0" marL="0" rtl="0" algn="l">
              <a:spcBef>
                <a:spcPts val="1100"/>
              </a:spcBef>
              <a:spcAft>
                <a:spcPts val="0"/>
              </a:spcAft>
              <a:buNone/>
            </a:pPr>
            <a:r>
              <a:rPr b="1" lang="tr" sz="1450">
                <a:solidFill>
                  <a:srgbClr val="444444"/>
                </a:solidFill>
                <a:highlight>
                  <a:srgbClr val="FFFFFF"/>
                </a:highlight>
                <a:latin typeface="Raleway"/>
                <a:ea typeface="Raleway"/>
                <a:cs typeface="Raleway"/>
                <a:sym typeface="Raleway"/>
              </a:rPr>
              <a:t>KORKU ANINDA VÜCUDUMUZDA BİR TAKIM FİZYOLOJİK TEPKİLER OLUR</a:t>
            </a:r>
            <a:endParaRPr b="1" sz="14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450">
                <a:solidFill>
                  <a:srgbClr val="444444"/>
                </a:solidFill>
                <a:highlight>
                  <a:srgbClr val="FFFFFF"/>
                </a:highlight>
                <a:latin typeface="Raleway"/>
                <a:ea typeface="Raleway"/>
                <a:cs typeface="Raleway"/>
                <a:sym typeface="Raleway"/>
              </a:rPr>
              <a:t>KALP ÇARPINTISI,</a:t>
            </a:r>
            <a:endParaRPr sz="14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450">
                <a:solidFill>
                  <a:srgbClr val="444444"/>
                </a:solidFill>
                <a:highlight>
                  <a:srgbClr val="FFFFFF"/>
                </a:highlight>
                <a:latin typeface="Raleway"/>
                <a:ea typeface="Raleway"/>
                <a:cs typeface="Raleway"/>
                <a:sym typeface="Raleway"/>
              </a:rPr>
              <a:t>HIZLI NEFES ALIP VERME,</a:t>
            </a:r>
            <a:endParaRPr sz="14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450">
                <a:solidFill>
                  <a:srgbClr val="444444"/>
                </a:solidFill>
                <a:highlight>
                  <a:srgbClr val="FFFFFF"/>
                </a:highlight>
                <a:latin typeface="Raleway"/>
                <a:ea typeface="Raleway"/>
                <a:cs typeface="Raleway"/>
                <a:sym typeface="Raleway"/>
              </a:rPr>
              <a:t>ATEŞ BASMASI</a:t>
            </a:r>
            <a:endParaRPr sz="14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450">
                <a:solidFill>
                  <a:srgbClr val="444444"/>
                </a:solidFill>
                <a:highlight>
                  <a:srgbClr val="FFFFFF"/>
                </a:highlight>
                <a:latin typeface="Raleway"/>
                <a:ea typeface="Raleway"/>
                <a:cs typeface="Raleway"/>
                <a:sym typeface="Raleway"/>
              </a:rPr>
              <a:t>ELİN AYAĞIN BUZ KESMESİ,</a:t>
            </a:r>
            <a:endParaRPr sz="1450">
              <a:solidFill>
                <a:srgbClr val="444444"/>
              </a:solidFill>
              <a:highlight>
                <a:srgbClr val="FFFFFF"/>
              </a:highlight>
              <a:latin typeface="Raleway"/>
              <a:ea typeface="Raleway"/>
              <a:cs typeface="Raleway"/>
              <a:sym typeface="Raleway"/>
            </a:endParaRPr>
          </a:p>
          <a:p>
            <a:pPr indent="0" lvl="0" marL="0" rtl="0" algn="l">
              <a:spcBef>
                <a:spcPts val="1100"/>
              </a:spcBef>
              <a:spcAft>
                <a:spcPts val="1200"/>
              </a:spcAft>
              <a:buNone/>
            </a:pPr>
            <a:r>
              <a:t/>
            </a:r>
            <a:endParaRPr>
              <a:latin typeface="Raleway"/>
              <a:ea typeface="Raleway"/>
              <a:cs typeface="Raleway"/>
              <a:sym typeface="Raleway"/>
            </a:endParaRPr>
          </a:p>
        </p:txBody>
      </p:sp>
      <p:sp>
        <p:nvSpPr>
          <p:cNvPr id="75" name="Google Shape;75;p16"/>
          <p:cNvSpPr txBox="1"/>
          <p:nvPr/>
        </p:nvSpPr>
        <p:spPr>
          <a:xfrm>
            <a:off x="3317075" y="161150"/>
            <a:ext cx="5344800" cy="44868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tr" sz="2150">
                <a:solidFill>
                  <a:srgbClr val="444444"/>
                </a:solidFill>
                <a:highlight>
                  <a:srgbClr val="FFFFFF"/>
                </a:highlight>
                <a:latin typeface="Raleway"/>
                <a:ea typeface="Raleway"/>
                <a:cs typeface="Raleway"/>
                <a:sym typeface="Raleway"/>
              </a:rPr>
              <a:t>Korktuğumuzda bedenimiz korkuyu yaratan nedene karşı kendini savunmak için kaçmak ya da mücadele etmek için hazır hale gelir. </a:t>
            </a:r>
            <a:endParaRPr sz="21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t/>
            </a:r>
            <a:endParaRPr sz="2150">
              <a:solidFill>
                <a:srgbClr val="444444"/>
              </a:solidFill>
              <a:highlight>
                <a:srgbClr val="FFFFFF"/>
              </a:highlight>
              <a:latin typeface="Raleway"/>
              <a:ea typeface="Raleway"/>
              <a:cs typeface="Raleway"/>
              <a:sym typeface="Raleway"/>
            </a:endParaRPr>
          </a:p>
          <a:p>
            <a:pPr indent="0" lvl="0" marL="0" rtl="0" algn="just">
              <a:spcBef>
                <a:spcPts val="0"/>
              </a:spcBef>
              <a:spcAft>
                <a:spcPts val="0"/>
              </a:spcAft>
              <a:buNone/>
            </a:pPr>
            <a:r>
              <a:rPr lang="tr" sz="2150">
                <a:solidFill>
                  <a:srgbClr val="444444"/>
                </a:solidFill>
                <a:highlight>
                  <a:srgbClr val="FFFFFF"/>
                </a:highlight>
                <a:latin typeface="Raleway"/>
                <a:ea typeface="Raleway"/>
                <a:cs typeface="Raleway"/>
                <a:sym typeface="Raleway"/>
              </a:rPr>
              <a:t>Sinir sistemimiz harekete geçer, bu sistem sayesinde vücudumuz normalinden daha enerjik olur, tehlikeden kaçmak ya da mücadele etmek için harekete geçeriz. Bu sadece insanlarda değil tüm canlılarda var olan ve bizim hayatta kalmamıza yardımcı olan bir durumdur.</a:t>
            </a:r>
            <a:endParaRPr sz="2500">
              <a:latin typeface="Raleway"/>
              <a:ea typeface="Raleway"/>
              <a:cs typeface="Raleway"/>
              <a:sym typeface="Raleway"/>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2"/>
          <p:cNvSpPr txBox="1"/>
          <p:nvPr>
            <p:ph type="title"/>
          </p:nvPr>
        </p:nvSpPr>
        <p:spPr>
          <a:xfrm>
            <a:off x="311700" y="315925"/>
            <a:ext cx="8520600" cy="361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1050">
                <a:solidFill>
                  <a:srgbClr val="444444"/>
                </a:solidFill>
                <a:highlight>
                  <a:srgbClr val="FFFFFF"/>
                </a:highlight>
                <a:latin typeface="Arial"/>
                <a:ea typeface="Arial"/>
                <a:cs typeface="Arial"/>
                <a:sym typeface="Arial"/>
              </a:rPr>
              <a:t> </a:t>
            </a:r>
            <a:endParaRPr b="1" sz="1050">
              <a:solidFill>
                <a:srgbClr val="444444"/>
              </a:solidFill>
              <a:highlight>
                <a:srgbClr val="FFFFFF"/>
              </a:highlight>
              <a:latin typeface="Arial"/>
              <a:ea typeface="Arial"/>
              <a:cs typeface="Arial"/>
              <a:sym typeface="Arial"/>
            </a:endParaRPr>
          </a:p>
          <a:p>
            <a:pPr indent="0" lvl="0" marL="0" rtl="0" algn="l">
              <a:spcBef>
                <a:spcPts val="0"/>
              </a:spcBef>
              <a:spcAft>
                <a:spcPts val="0"/>
              </a:spcAft>
              <a:buNone/>
            </a:pPr>
            <a:r>
              <a:rPr b="1" lang="tr" sz="1683">
                <a:solidFill>
                  <a:srgbClr val="444444"/>
                </a:solidFill>
                <a:highlight>
                  <a:srgbClr val="FFFFFF"/>
                </a:highlight>
                <a:latin typeface="Raleway"/>
                <a:ea typeface="Raleway"/>
                <a:cs typeface="Raleway"/>
                <a:sym typeface="Raleway"/>
              </a:rPr>
              <a:t>Şöyle bir biyografi için ne dersiniz</a:t>
            </a:r>
            <a:endParaRPr b="1" sz="16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lang="tr" sz="1683">
                <a:solidFill>
                  <a:srgbClr val="444444"/>
                </a:solidFill>
                <a:highlight>
                  <a:srgbClr val="FFFFFF"/>
                </a:highlight>
                <a:latin typeface="Raleway"/>
                <a:ea typeface="Raleway"/>
                <a:cs typeface="Raleway"/>
                <a:sym typeface="Raleway"/>
              </a:rPr>
              <a:t>Şöyle bir biyografi için ne dersiniz. 31 yaşında iş hayatında başarısızlığa uğradı. 32 yaşında meclis seçimlerine girdi ve kaybetti. 34 yaşında iş hayatında tekrar başarısızlığa uğradı. 35 yaşındayken sevgilisinin ölümünü yaşadı. 36 yaşındayken depresyondaydı. 38 yaşında seçimlere girdi ve kaybetti. 43 yaşında kongre seçimlerine girdi ve kaybetti. 46 yaşında kongre seçimlerine girdi ve kaybetti. 55 yaşında senatörlük seçimlerine girdi ve kaybetti. 56 yaşında başkan yardımcısı olma çabaları sonuçsuz kaldı. 58 yaşında senatörlük seçimlerini kaybetti. 60 yaşında ABD başkanı seçildi Lincoln</a:t>
            </a:r>
            <a:endParaRPr sz="1683">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t/>
            </a:r>
            <a:endParaRPr sz="1683">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683">
                <a:solidFill>
                  <a:srgbClr val="444444"/>
                </a:solidFill>
                <a:highlight>
                  <a:srgbClr val="FFFFFF"/>
                </a:highlight>
                <a:latin typeface="Raleway"/>
                <a:ea typeface="Raleway"/>
                <a:cs typeface="Raleway"/>
                <a:sym typeface="Raleway"/>
              </a:rPr>
              <a:t>Thomas Edison ampulü keşfetmek için yaptığı 9999 deneyden sonra, asistanlarının "Üstat, başaramadık" demeleri karşısında şöyle diyordu: "Başarısızlığa uğramadık. Şu anda, bütün insanlar içinde başarıya en yakın olan bizleriz. Çünkü yapmamamız gereken 9999 şeyi biliyoruz."</a:t>
            </a:r>
            <a:endParaRPr b="1" sz="1683">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b="1" sz="2483">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b="1" sz="2150">
              <a:solidFill>
                <a:srgbClr val="444444"/>
              </a:solidFill>
              <a:highlight>
                <a:srgbClr val="FFFFFF"/>
              </a:highlight>
            </a:endParaRPr>
          </a:p>
          <a:p>
            <a:pPr indent="0" lvl="0" marL="0" rtl="0" algn="l">
              <a:spcBef>
                <a:spcPts val="0"/>
              </a:spcBef>
              <a:spcAft>
                <a:spcPts val="0"/>
              </a:spcAft>
              <a:buNone/>
            </a:pPr>
            <a:r>
              <a:t/>
            </a:r>
            <a:endParaRPr b="1" sz="1850">
              <a:solidFill>
                <a:srgbClr val="444444"/>
              </a:solidFill>
              <a:highlight>
                <a:srgbClr val="FFFFFF"/>
              </a:highlight>
            </a:endParaRPr>
          </a:p>
          <a:p>
            <a:pPr indent="0" lvl="0" marL="0" rtl="0" algn="l">
              <a:spcBef>
                <a:spcPts val="0"/>
              </a:spcBef>
              <a:spcAft>
                <a:spcPts val="0"/>
              </a:spcAft>
              <a:buNone/>
            </a:pPr>
            <a:r>
              <a:t/>
            </a:r>
            <a:endParaRPr b="1" sz="2750">
              <a:solidFill>
                <a:srgbClr val="444444"/>
              </a:solidFill>
              <a:highlight>
                <a:srgbClr val="FFFFFF"/>
              </a:highlight>
            </a:endParaRPr>
          </a:p>
        </p:txBody>
      </p:sp>
      <p:sp>
        <p:nvSpPr>
          <p:cNvPr id="280" name="Google Shape;280;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3"/>
          <p:cNvSpPr txBox="1"/>
          <p:nvPr>
            <p:ph idx="4294967295" type="title"/>
          </p:nvPr>
        </p:nvSpPr>
        <p:spPr>
          <a:xfrm>
            <a:off x="773700" y="1262375"/>
            <a:ext cx="7596600" cy="1162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b="1" sz="1750">
              <a:solidFill>
                <a:srgbClr val="444444"/>
              </a:solidFill>
              <a:highlight>
                <a:srgbClr val="FFFFFF"/>
              </a:highlight>
            </a:endParaRPr>
          </a:p>
          <a:p>
            <a:pPr indent="0" lvl="0" marL="0" rtl="0" algn="ctr">
              <a:spcBef>
                <a:spcPts val="0"/>
              </a:spcBef>
              <a:spcAft>
                <a:spcPts val="0"/>
              </a:spcAft>
              <a:buNone/>
            </a:pPr>
            <a:r>
              <a:t/>
            </a:r>
            <a:endParaRPr b="1" sz="1750">
              <a:solidFill>
                <a:srgbClr val="444444"/>
              </a:solidFill>
              <a:highlight>
                <a:srgbClr val="FFFFFF"/>
              </a:highlight>
            </a:endParaRPr>
          </a:p>
          <a:p>
            <a:pPr indent="0" lvl="0" marL="0" rtl="0" algn="ctr">
              <a:spcBef>
                <a:spcPts val="0"/>
              </a:spcBef>
              <a:spcAft>
                <a:spcPts val="0"/>
              </a:spcAft>
              <a:buNone/>
            </a:pPr>
            <a:r>
              <a:t/>
            </a:r>
            <a:endParaRPr b="1" sz="1450">
              <a:solidFill>
                <a:srgbClr val="444444"/>
              </a:solidFill>
              <a:highlight>
                <a:srgbClr val="FFFFFF"/>
              </a:highlight>
            </a:endParaRPr>
          </a:p>
          <a:p>
            <a:pPr indent="0" lvl="0" marL="0" rtl="0" algn="ctr">
              <a:spcBef>
                <a:spcPts val="0"/>
              </a:spcBef>
              <a:spcAft>
                <a:spcPts val="0"/>
              </a:spcAft>
              <a:buNone/>
            </a:pPr>
            <a:r>
              <a:t/>
            </a:r>
            <a:endParaRPr b="1" sz="1450">
              <a:solidFill>
                <a:srgbClr val="444444"/>
              </a:solidFill>
              <a:highlight>
                <a:srgbClr val="FFFFFF"/>
              </a:highlight>
            </a:endParaRPr>
          </a:p>
          <a:p>
            <a:pPr indent="0" lvl="0" marL="0" rtl="0" algn="ctr">
              <a:spcBef>
                <a:spcPts val="0"/>
              </a:spcBef>
              <a:spcAft>
                <a:spcPts val="0"/>
              </a:spcAft>
              <a:buNone/>
            </a:pPr>
            <a:r>
              <a:t/>
            </a:r>
            <a:endParaRPr b="1" sz="1450">
              <a:solidFill>
                <a:srgbClr val="444444"/>
              </a:solidFill>
              <a:highlight>
                <a:srgbClr val="FFFFFF"/>
              </a:highlight>
            </a:endParaRPr>
          </a:p>
          <a:p>
            <a:pPr indent="0" lvl="0" marL="0" rtl="0" algn="ctr">
              <a:spcBef>
                <a:spcPts val="0"/>
              </a:spcBef>
              <a:spcAft>
                <a:spcPts val="0"/>
              </a:spcAft>
              <a:buNone/>
            </a:pPr>
            <a:r>
              <a:rPr b="1" lang="tr" sz="1450">
                <a:solidFill>
                  <a:srgbClr val="444444"/>
                </a:solidFill>
                <a:highlight>
                  <a:srgbClr val="FFFFFF"/>
                </a:highlight>
                <a:latin typeface="Raleway"/>
                <a:ea typeface="Raleway"/>
                <a:cs typeface="Raleway"/>
                <a:sym typeface="Raleway"/>
              </a:rPr>
              <a:t>KAYGININ SİZİ YÖNETMESİNE İZİN VERMEYİN; SİZ ONU YÖNETİN!</a:t>
            </a:r>
            <a:endParaRPr b="1" sz="14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t/>
            </a:r>
            <a:endParaRPr sz="14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1450">
                <a:solidFill>
                  <a:srgbClr val="444444"/>
                </a:solidFill>
                <a:highlight>
                  <a:srgbClr val="FFFFFF"/>
                </a:highlight>
                <a:latin typeface="Raleway"/>
                <a:ea typeface="Raleway"/>
                <a:cs typeface="Raleway"/>
                <a:sym typeface="Raleway"/>
              </a:rPr>
              <a:t>KAYGININ SİZİ YÖNETMESİNE İZİN VERMEYİN; SİZ ONU YÖNETİN! KENDİNİZE GÜVENİN!</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0"/>
              </a:spcBef>
              <a:spcAft>
                <a:spcPts val="0"/>
              </a:spcAft>
              <a:buNone/>
            </a:pPr>
            <a:r>
              <a:t/>
            </a:r>
            <a:endParaRPr sz="1800">
              <a:solidFill>
                <a:srgbClr val="000000"/>
              </a:solidFill>
              <a:latin typeface="Raleway"/>
              <a:ea typeface="Raleway"/>
              <a:cs typeface="Raleway"/>
              <a:sym typeface="Raleway"/>
            </a:endParaRPr>
          </a:p>
          <a:p>
            <a:pPr indent="0" lvl="0" marL="0" rtl="0" algn="ctr">
              <a:spcBef>
                <a:spcPts val="0"/>
              </a:spcBef>
              <a:spcAft>
                <a:spcPts val="0"/>
              </a:spcAft>
              <a:buNone/>
            </a:pPr>
            <a:r>
              <a:t/>
            </a:r>
            <a:endParaRPr b="1" sz="3650">
              <a:solidFill>
                <a:srgbClr val="444444"/>
              </a:solidFill>
              <a:highlight>
                <a:srgbClr val="FFFFFF"/>
              </a:highlight>
            </a:endParaRPr>
          </a:p>
        </p:txBody>
      </p:sp>
      <p:cxnSp>
        <p:nvCxnSpPr>
          <p:cNvPr id="286" name="Google Shape;286;p53"/>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287" name="Google Shape;287;p53"/>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lang="tr" sz="1500">
                <a:latin typeface="Raleway"/>
                <a:ea typeface="Raleway"/>
                <a:cs typeface="Raleway"/>
                <a:sym typeface="Raleway"/>
              </a:rPr>
              <a:t>BODRUM TURGUT REİS MESLEKİ VE TEKNİK ANADOLU LİSESİ REHBERLİK SERVİSİ</a:t>
            </a:r>
            <a:endParaRPr sz="1500">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265500" y="564050"/>
            <a:ext cx="4045200" cy="45255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sz="2650">
              <a:solidFill>
                <a:srgbClr val="444444"/>
              </a:solidFill>
              <a:highlight>
                <a:srgbClr val="FFFFFF"/>
              </a:highlight>
            </a:endParaRPr>
          </a:p>
        </p:txBody>
      </p:sp>
      <p:sp>
        <p:nvSpPr>
          <p:cNvPr id="81" name="Google Shape;81;p17"/>
          <p:cNvSpPr txBox="1"/>
          <p:nvPr/>
        </p:nvSpPr>
        <p:spPr>
          <a:xfrm>
            <a:off x="265500" y="698325"/>
            <a:ext cx="3545400" cy="96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tr" sz="2550">
                <a:solidFill>
                  <a:srgbClr val="444444"/>
                </a:solidFill>
                <a:highlight>
                  <a:srgbClr val="FFFFFF"/>
                </a:highlight>
                <a:latin typeface="Raleway"/>
                <a:ea typeface="Raleway"/>
                <a:cs typeface="Raleway"/>
                <a:sym typeface="Raleway"/>
              </a:rPr>
              <a:t>Kaynağı belirsiz korkuya “kaygı” denir.</a:t>
            </a:r>
            <a:endParaRPr sz="2900">
              <a:latin typeface="Raleway"/>
              <a:ea typeface="Raleway"/>
              <a:cs typeface="Raleway"/>
              <a:sym typeface="Raleway"/>
            </a:endParaRPr>
          </a:p>
        </p:txBody>
      </p:sp>
      <p:sp>
        <p:nvSpPr>
          <p:cNvPr id="82" name="Google Shape;82;p17"/>
          <p:cNvSpPr txBox="1"/>
          <p:nvPr/>
        </p:nvSpPr>
        <p:spPr>
          <a:xfrm>
            <a:off x="4915200" y="483450"/>
            <a:ext cx="3934800" cy="346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tr" sz="2150">
                <a:solidFill>
                  <a:srgbClr val="444444"/>
                </a:solidFill>
                <a:highlight>
                  <a:srgbClr val="FFFFFF"/>
                </a:highlight>
                <a:latin typeface="Raleway"/>
                <a:ea typeface="Raleway"/>
                <a:cs typeface="Raleway"/>
                <a:sym typeface="Raleway"/>
              </a:rPr>
              <a:t>SINAV KAYGISI NEDİR?</a:t>
            </a:r>
            <a:endParaRPr b="1" sz="21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2150">
              <a:solidFill>
                <a:srgbClr val="444444"/>
              </a:solidFill>
              <a:highlight>
                <a:srgbClr val="FFFFFF"/>
              </a:highlight>
              <a:latin typeface="Raleway"/>
              <a:ea typeface="Raleway"/>
              <a:cs typeface="Raleway"/>
              <a:sym typeface="Raleway"/>
            </a:endParaRPr>
          </a:p>
          <a:p>
            <a:pPr indent="0" lvl="0" marL="0" rtl="0" algn="just">
              <a:lnSpc>
                <a:spcPct val="115000"/>
              </a:lnSpc>
              <a:spcBef>
                <a:spcPts val="0"/>
              </a:spcBef>
              <a:spcAft>
                <a:spcPts val="0"/>
              </a:spcAft>
              <a:buNone/>
            </a:pPr>
            <a:r>
              <a:rPr lang="tr" sz="2150">
                <a:solidFill>
                  <a:srgbClr val="444444"/>
                </a:solidFill>
                <a:highlight>
                  <a:srgbClr val="FFFFFF"/>
                </a:highlight>
                <a:latin typeface="Raleway"/>
                <a:ea typeface="Raleway"/>
                <a:cs typeface="Raleway"/>
                <a:sym typeface="Raleway"/>
              </a:rPr>
              <a:t>Sınav kaygısı, kısaca, sınav öncesinde öğrenilen bilginin, sınav sırasında etkin ve verimli kullanılmasına engel olan duygusal durum bozukluğu şeklinde tanımlanabilir.</a:t>
            </a:r>
            <a:endParaRPr sz="2150">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idx="4294967295" type="title"/>
          </p:nvPr>
        </p:nvSpPr>
        <p:spPr>
          <a:xfrm>
            <a:off x="773700" y="1663450"/>
            <a:ext cx="7596600" cy="7617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tr" sz="2250">
                <a:solidFill>
                  <a:srgbClr val="444444"/>
                </a:solidFill>
                <a:highlight>
                  <a:srgbClr val="FFFFFF"/>
                </a:highlight>
                <a:latin typeface="Raleway"/>
                <a:ea typeface="Raleway"/>
                <a:cs typeface="Raleway"/>
                <a:sym typeface="Raleway"/>
              </a:rPr>
              <a:t>Zararlı olan, yüksek seviyede kaygıdır.</a:t>
            </a:r>
            <a:endParaRPr b="1" sz="2250">
              <a:solidFill>
                <a:srgbClr val="444444"/>
              </a:solidFill>
              <a:highlight>
                <a:srgbClr val="FFFFFF"/>
              </a:highlight>
              <a:latin typeface="Raleway"/>
              <a:ea typeface="Raleway"/>
              <a:cs typeface="Raleway"/>
              <a:sym typeface="Raleway"/>
            </a:endParaRPr>
          </a:p>
          <a:p>
            <a:pPr indent="0" lvl="0" marL="0" rtl="0" algn="ctr">
              <a:spcBef>
                <a:spcPts val="0"/>
              </a:spcBef>
              <a:spcAft>
                <a:spcPts val="0"/>
              </a:spcAft>
              <a:buNone/>
            </a:pPr>
            <a:r>
              <a:t/>
            </a:r>
            <a:endParaRPr b="1" sz="2250">
              <a:solidFill>
                <a:srgbClr val="444444"/>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rPr lang="tr" sz="2250">
                <a:solidFill>
                  <a:srgbClr val="444444"/>
                </a:solidFill>
                <a:highlight>
                  <a:srgbClr val="FFFFFF"/>
                </a:highlight>
                <a:latin typeface="Raleway"/>
                <a:ea typeface="Raleway"/>
                <a:cs typeface="Raleway"/>
                <a:sym typeface="Raleway"/>
              </a:rPr>
              <a:t>Aslında belli bir seviyeye kadar kaygı, gerekli ve faydalıdır.</a:t>
            </a:r>
            <a:endParaRPr sz="2250">
              <a:solidFill>
                <a:srgbClr val="444444"/>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rPr lang="tr" sz="2250">
                <a:solidFill>
                  <a:srgbClr val="444444"/>
                </a:solidFill>
                <a:highlight>
                  <a:srgbClr val="FFFFFF"/>
                </a:highlight>
                <a:latin typeface="Raleway"/>
                <a:ea typeface="Raleway"/>
                <a:cs typeface="Raleway"/>
                <a:sym typeface="Raleway"/>
              </a:rPr>
              <a:t>Zararlı olan, yüksek seviyede kaygıdır.</a:t>
            </a:r>
            <a:endParaRPr sz="2250">
              <a:solidFill>
                <a:srgbClr val="444444"/>
              </a:solidFill>
              <a:highlight>
                <a:srgbClr val="FFFFFF"/>
              </a:highlight>
              <a:latin typeface="Raleway"/>
              <a:ea typeface="Raleway"/>
              <a:cs typeface="Raleway"/>
              <a:sym typeface="Raleway"/>
            </a:endParaRPr>
          </a:p>
          <a:p>
            <a:pPr indent="0" lvl="0" marL="0" rtl="0" algn="ctr">
              <a:spcBef>
                <a:spcPts val="0"/>
              </a:spcBef>
              <a:spcAft>
                <a:spcPts val="0"/>
              </a:spcAft>
              <a:buNone/>
            </a:pPr>
            <a:r>
              <a:t/>
            </a:r>
            <a:endParaRPr>
              <a:solidFill>
                <a:schemeClr val="lt2"/>
              </a:solidFill>
              <a:latin typeface="Raleway"/>
              <a:ea typeface="Raleway"/>
              <a:cs typeface="Raleway"/>
              <a:sym typeface="Raleway"/>
            </a:endParaRPr>
          </a:p>
        </p:txBody>
      </p:sp>
      <p:cxnSp>
        <p:nvCxnSpPr>
          <p:cNvPr id="88" name="Google Shape;88;p18"/>
          <p:cNvCxnSpPr/>
          <p:nvPr/>
        </p:nvCxnSpPr>
        <p:spPr>
          <a:xfrm>
            <a:off x="4295550" y="2693400"/>
            <a:ext cx="552900" cy="0"/>
          </a:xfrm>
          <a:prstGeom prst="straightConnector1">
            <a:avLst/>
          </a:prstGeom>
          <a:noFill/>
          <a:ln cap="flat" cmpd="sng" w="28575">
            <a:solidFill>
              <a:schemeClr val="dk1"/>
            </a:solidFill>
            <a:prstDash val="solid"/>
            <a:round/>
            <a:headEnd len="sm" w="sm" type="none"/>
            <a:tailEnd len="sm" w="sm" type="none"/>
          </a:ln>
        </p:spPr>
      </p:cxnSp>
      <p:sp>
        <p:nvSpPr>
          <p:cNvPr id="89" name="Google Shape;89;p18"/>
          <p:cNvSpPr txBox="1"/>
          <p:nvPr>
            <p:ph idx="4294967295" type="body"/>
          </p:nvPr>
        </p:nvSpPr>
        <p:spPr>
          <a:xfrm>
            <a:off x="773700" y="2961650"/>
            <a:ext cx="7596600" cy="518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flipH="1">
            <a:off x="223050" y="1845775"/>
            <a:ext cx="8697900" cy="2236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lnSpc>
                <a:spcPct val="115000"/>
              </a:lnSpc>
              <a:spcBef>
                <a:spcPts val="1100"/>
              </a:spcBef>
              <a:spcAft>
                <a:spcPts val="0"/>
              </a:spcAft>
              <a:buNone/>
            </a:pPr>
            <a:r>
              <a:t/>
            </a:r>
            <a:endParaRPr b="1" sz="2150">
              <a:solidFill>
                <a:srgbClr val="444444"/>
              </a:solidFill>
              <a:highlight>
                <a:srgbClr val="FFFFFF"/>
              </a:highlight>
            </a:endParaRPr>
          </a:p>
          <a:p>
            <a:pPr indent="0" lvl="0" marL="0" rtl="0" algn="l">
              <a:spcBef>
                <a:spcPts val="1100"/>
              </a:spcBef>
              <a:spcAft>
                <a:spcPts val="0"/>
              </a:spcAft>
              <a:buNone/>
            </a:pPr>
            <a:r>
              <a:t/>
            </a:r>
            <a:endParaRPr sz="5900"/>
          </a:p>
        </p:txBody>
      </p:sp>
      <p:sp>
        <p:nvSpPr>
          <p:cNvPr id="95" name="Google Shape;95;p19"/>
          <p:cNvSpPr txBox="1"/>
          <p:nvPr/>
        </p:nvSpPr>
        <p:spPr>
          <a:xfrm>
            <a:off x="147725" y="0"/>
            <a:ext cx="8773500" cy="338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t/>
            </a:r>
            <a:endParaRPr b="1" sz="1050">
              <a:solidFill>
                <a:srgbClr val="444444"/>
              </a:solidFill>
              <a:highlight>
                <a:srgbClr val="FFFFFF"/>
              </a:highlight>
              <a:latin typeface="Open Sans"/>
              <a:ea typeface="Open Sans"/>
              <a:cs typeface="Open Sans"/>
              <a:sym typeface="Open Sans"/>
            </a:endParaRPr>
          </a:p>
          <a:p>
            <a:pPr indent="0" lvl="0" marL="0" rtl="0" algn="l">
              <a:lnSpc>
                <a:spcPct val="115000"/>
              </a:lnSpc>
              <a:spcBef>
                <a:spcPts val="1100"/>
              </a:spcBef>
              <a:spcAft>
                <a:spcPts val="0"/>
              </a:spcAft>
              <a:buNone/>
            </a:pPr>
            <a:r>
              <a:rPr b="1" lang="tr" sz="1750">
                <a:solidFill>
                  <a:srgbClr val="444444"/>
                </a:solidFill>
                <a:highlight>
                  <a:srgbClr val="FFFFFF"/>
                </a:highlight>
                <a:latin typeface="Raleway"/>
                <a:ea typeface="Raleway"/>
                <a:cs typeface="Raleway"/>
                <a:sym typeface="Raleway"/>
              </a:rPr>
              <a:t>Sınav Kaygısının iki boyutu ENDİŞE ve YOĞUN DUYGULANIMDIR</a:t>
            </a:r>
            <a:endParaRPr b="1" sz="17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None/>
            </a:pPr>
            <a:r>
              <a:rPr lang="tr" sz="1750">
                <a:solidFill>
                  <a:srgbClr val="444444"/>
                </a:solidFill>
                <a:highlight>
                  <a:srgbClr val="FFFFFF"/>
                </a:highlight>
                <a:latin typeface="Raleway"/>
                <a:ea typeface="Raleway"/>
                <a:cs typeface="Raleway"/>
                <a:sym typeface="Raleway"/>
              </a:rPr>
              <a:t>ENDİŞE Sınav sonucuna ilişkin;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rPr lang="tr" sz="1750">
                <a:solidFill>
                  <a:srgbClr val="444444"/>
                </a:solidFill>
                <a:highlight>
                  <a:srgbClr val="FFFFFF"/>
                </a:highlight>
                <a:latin typeface="Raleway"/>
                <a:ea typeface="Raleway"/>
                <a:cs typeface="Raleway"/>
                <a:sym typeface="Raleway"/>
              </a:rPr>
              <a:t>Olumsuz düşünce (Bu sınavda başarılı olamayacağım…)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rPr lang="tr" sz="1750">
                <a:solidFill>
                  <a:srgbClr val="444444"/>
                </a:solidFill>
                <a:highlight>
                  <a:srgbClr val="FFFFFF"/>
                </a:highlight>
                <a:latin typeface="Raleway"/>
                <a:ea typeface="Raleway"/>
                <a:cs typeface="Raleway"/>
                <a:sym typeface="Raleway"/>
              </a:rPr>
              <a:t>Olumsuz inanç (Bu sınav sonunda her şey berbat olacak, sınıfta herkes benden daha zeki…)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750">
              <a:solidFill>
                <a:srgbClr val="444444"/>
              </a:solidFill>
              <a:highlight>
                <a:srgbClr val="FFFFFF"/>
              </a:highlight>
              <a:latin typeface="Raleway"/>
              <a:ea typeface="Raleway"/>
              <a:cs typeface="Raleway"/>
              <a:sym typeface="Raleway"/>
            </a:endParaRPr>
          </a:p>
          <a:p>
            <a:pPr indent="0" lvl="0" marL="0" rtl="0" algn="l">
              <a:spcBef>
                <a:spcPts val="0"/>
              </a:spcBef>
              <a:spcAft>
                <a:spcPts val="0"/>
              </a:spcAft>
              <a:buNone/>
            </a:pPr>
            <a:r>
              <a:rPr lang="tr" sz="1750">
                <a:solidFill>
                  <a:srgbClr val="444444"/>
                </a:solidFill>
                <a:highlight>
                  <a:srgbClr val="FFFFFF"/>
                </a:highlight>
                <a:latin typeface="Raleway"/>
                <a:ea typeface="Raleway"/>
                <a:cs typeface="Raleway"/>
                <a:sym typeface="Raleway"/>
              </a:rPr>
              <a:t>Olumsuz beklentiler (Zayıf alırsam notlarımı bir daha asla düzeltemem, Annemin-babamın yüzüne nasıl bakarım…)</a:t>
            </a:r>
            <a:endParaRPr sz="2100">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349175"/>
            <a:ext cx="8520600" cy="3618300"/>
          </a:xfrm>
          <a:prstGeom prst="rect">
            <a:avLst/>
          </a:prstGeom>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b="1" lang="tr" sz="1400">
                <a:solidFill>
                  <a:srgbClr val="444444"/>
                </a:solidFill>
                <a:highlight>
                  <a:srgbClr val="FFFFFF"/>
                </a:highlight>
                <a:latin typeface="Arial"/>
                <a:ea typeface="Arial"/>
                <a:cs typeface="Arial"/>
                <a:sym typeface="Arial"/>
              </a:rPr>
              <a:t>Y</a:t>
            </a:r>
            <a:r>
              <a:rPr b="1" lang="tr" sz="1400">
                <a:solidFill>
                  <a:srgbClr val="444444"/>
                </a:solidFill>
                <a:highlight>
                  <a:srgbClr val="FFFFFF"/>
                </a:highlight>
                <a:latin typeface="Raleway"/>
                <a:ea typeface="Raleway"/>
                <a:cs typeface="Raleway"/>
                <a:sym typeface="Raleway"/>
              </a:rPr>
              <a:t>OĞUN DUYGULANIM (Kaygını sebep olduğu fizyolojik belirtilerdir)</a:t>
            </a:r>
            <a:endParaRPr b="1" sz="14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00">
                <a:solidFill>
                  <a:srgbClr val="444444"/>
                </a:solidFill>
                <a:highlight>
                  <a:srgbClr val="FFFFFF"/>
                </a:highlight>
                <a:latin typeface="Raleway"/>
                <a:ea typeface="Raleway"/>
                <a:cs typeface="Raleway"/>
                <a:sym typeface="Raleway"/>
              </a:rPr>
              <a:t>Sınav günü ve öncesi görülen belirtiler:</a:t>
            </a:r>
            <a:r>
              <a:rPr lang="tr" sz="1400">
                <a:solidFill>
                  <a:srgbClr val="444444"/>
                </a:solidFill>
                <a:highlight>
                  <a:srgbClr val="FFFFFF"/>
                </a:highlight>
                <a:latin typeface="Raleway"/>
                <a:ea typeface="Raleway"/>
                <a:cs typeface="Raleway"/>
                <a:sym typeface="Raleway"/>
              </a:rPr>
              <a:t> Uykusuzluk,çarpıntı,sinirlilik,karamsarlık, kabus görme,korku,terleme,baş ve karın ağrısı,solunum güçlüğü,iştahsızlık,mide bulantısı,bitkinlik, durgunluk, kötü not alma endişeleri…</a:t>
            </a:r>
            <a:endParaRPr sz="14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00">
                <a:solidFill>
                  <a:srgbClr val="444444"/>
                </a:solidFill>
                <a:highlight>
                  <a:srgbClr val="FFFFFF"/>
                </a:highlight>
                <a:latin typeface="Raleway"/>
                <a:ea typeface="Raleway"/>
                <a:cs typeface="Raleway"/>
                <a:sym typeface="Raleway"/>
              </a:rPr>
              <a:t>Sınav için sınıfta beklerken görülen belirtiler: </a:t>
            </a:r>
            <a:r>
              <a:rPr lang="tr" sz="1400">
                <a:solidFill>
                  <a:srgbClr val="444444"/>
                </a:solidFill>
                <a:highlight>
                  <a:srgbClr val="FFFFFF"/>
                </a:highlight>
                <a:latin typeface="Raleway"/>
                <a:ea typeface="Raleway"/>
                <a:cs typeface="Raleway"/>
                <a:sym typeface="Raleway"/>
              </a:rPr>
              <a:t>Ellerde terleme,hızlı kalp atışı,baş yada karın ağrısı,gerginlik, sabırsızlık, el titremesi,bütün bildiklerini unutma korkusu, kendine güvende azalma…</a:t>
            </a:r>
            <a:endParaRPr sz="14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00">
                <a:solidFill>
                  <a:srgbClr val="444444"/>
                </a:solidFill>
                <a:highlight>
                  <a:srgbClr val="FFFFFF"/>
                </a:highlight>
                <a:latin typeface="Raleway"/>
                <a:ea typeface="Raleway"/>
                <a:cs typeface="Raleway"/>
                <a:sym typeface="Raleway"/>
              </a:rPr>
              <a:t>Sınav başladıktan sonra görülen belirtiler:</a:t>
            </a:r>
            <a:r>
              <a:rPr lang="tr" sz="1400">
                <a:solidFill>
                  <a:srgbClr val="444444"/>
                </a:solidFill>
                <a:highlight>
                  <a:srgbClr val="FFFFFF"/>
                </a:highlight>
                <a:latin typeface="Raleway"/>
                <a:ea typeface="Raleway"/>
                <a:cs typeface="Raleway"/>
                <a:sym typeface="Raleway"/>
              </a:rPr>
              <a:t> Dikkati toplamakta, sınava başlamakta ve soruları anlamakta güçlük çekme, bilinen bir soruda hata yapma korkusuna bağlı heyecan, kötü not alma beklentisi,öfke, düşünememe, sürenin yetmeyeceğine ve sınavın kötü gideceğine inanma, zor gelen sorularda paniğe kapılma, gibi bazı fizyolojik belirtilerdir.</a:t>
            </a:r>
            <a:endParaRPr sz="14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None/>
            </a:pPr>
            <a:r>
              <a:rPr b="1" lang="tr" sz="1400">
                <a:solidFill>
                  <a:srgbClr val="444444"/>
                </a:solidFill>
                <a:highlight>
                  <a:srgbClr val="FFFFFF"/>
                </a:highlight>
                <a:latin typeface="Raleway"/>
                <a:ea typeface="Raleway"/>
                <a:cs typeface="Raleway"/>
                <a:sym typeface="Raleway"/>
              </a:rPr>
              <a:t>Şunu Unutmayın ki ; </a:t>
            </a:r>
            <a:r>
              <a:rPr lang="tr" sz="1400">
                <a:solidFill>
                  <a:srgbClr val="444444"/>
                </a:solidFill>
                <a:highlight>
                  <a:srgbClr val="FFFFFF"/>
                </a:highlight>
                <a:latin typeface="Raleway"/>
                <a:ea typeface="Raleway"/>
                <a:cs typeface="Raleway"/>
                <a:sym typeface="Raleway"/>
              </a:rPr>
              <a:t>Bu tepkiler herkeste farklı farklı ortaya çıkar ve her insan bu sorunu farklı şekilde ortaya koyar.</a:t>
            </a:r>
            <a:endParaRPr sz="140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1100"/>
              </a:spcAft>
              <a:buNone/>
            </a:pPr>
            <a:r>
              <a:rPr lang="tr" sz="1400">
                <a:solidFill>
                  <a:srgbClr val="444444"/>
                </a:solidFill>
                <a:highlight>
                  <a:srgbClr val="FFFFFF"/>
                </a:highlight>
                <a:latin typeface="Raleway"/>
                <a:ea typeface="Raleway"/>
                <a:cs typeface="Raleway"/>
                <a:sym typeface="Raleway"/>
              </a:rPr>
              <a:t>Endişe ve Yoğun duygulanım gibi fizyolojik belirtiler, kısa sınavlarda sınavın hemen başında uzun sınavlarda sınavın ilk dakikası içinde daha yoğundur. Sınavın sonuna doğru bu belirtilerde azalma olur.</a:t>
            </a:r>
            <a:endParaRPr b="1" sz="1400">
              <a:solidFill>
                <a:srgbClr val="444444"/>
              </a:solidFill>
              <a:highlight>
                <a:srgbClr val="FFFFFF"/>
              </a:highlight>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490250" y="488250"/>
            <a:ext cx="8131500" cy="4279200"/>
          </a:xfrm>
          <a:prstGeom prst="rect">
            <a:avLst/>
          </a:prstGeom>
        </p:spPr>
        <p:txBody>
          <a:bodyPr anchorCtr="0" anchor="ctr" bIns="91425" lIns="91425" spcFirstLastPara="1" rIns="91425" wrap="square" tIns="91425">
            <a:noAutofit/>
          </a:bodyPr>
          <a:lstStyle/>
          <a:p>
            <a:pPr indent="0" lvl="0" marL="0" rtl="0" algn="l">
              <a:lnSpc>
                <a:spcPct val="115000"/>
              </a:lnSpc>
              <a:spcBef>
                <a:spcPts val="1100"/>
              </a:spcBef>
              <a:spcAft>
                <a:spcPts val="0"/>
              </a:spcAft>
              <a:buSzPts val="990"/>
              <a:buNone/>
            </a:pPr>
            <a:r>
              <a:rPr b="1" lang="tr" sz="1945">
                <a:solidFill>
                  <a:srgbClr val="444444"/>
                </a:solidFill>
                <a:highlight>
                  <a:srgbClr val="FFFFFF"/>
                </a:highlight>
                <a:latin typeface="Raleway"/>
                <a:ea typeface="Raleway"/>
                <a:cs typeface="Raleway"/>
                <a:sym typeface="Raleway"/>
              </a:rPr>
              <a:t>KAYGININ SEBEPLERİ</a:t>
            </a:r>
            <a:endParaRPr b="1" sz="1945">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b="1" lang="tr" sz="1225">
                <a:solidFill>
                  <a:srgbClr val="444444"/>
                </a:solidFill>
                <a:highlight>
                  <a:srgbClr val="FFFFFF"/>
                </a:highlight>
                <a:latin typeface="Raleway"/>
                <a:ea typeface="Raleway"/>
                <a:cs typeface="Raleway"/>
                <a:sym typeface="Raleway"/>
              </a:rPr>
              <a:t> </a:t>
            </a:r>
            <a:r>
              <a:rPr b="1" lang="tr" sz="1450">
                <a:solidFill>
                  <a:srgbClr val="444444"/>
                </a:solidFill>
                <a:highlight>
                  <a:srgbClr val="FFFFFF"/>
                </a:highlight>
                <a:latin typeface="Raleway"/>
                <a:ea typeface="Raleway"/>
                <a:cs typeface="Raleway"/>
                <a:sym typeface="Raleway"/>
              </a:rPr>
              <a:t>Belirsizlikler kaygıya neden olmaktadır</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Sınavın yapısıyla ilgili her şeyi biliyor musun?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Sınava girebilmek için gerekli işlemleri tamamladın mı?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Sınavda kullanacağın evrak ve araç - gereç hazır mı?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Sınava gireceğin yeri biliyor musun?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Sınav kitapçığını yada soru kağıdını tanıyor musun?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Hangi derslerden yada bölümlerden kaç soru geldiğini biliyor musun? </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Soruların içeriği ve niteliği hakkında bilgi sahibi oldun mu?</a:t>
            </a:r>
            <a:endParaRPr sz="1450">
              <a:solidFill>
                <a:srgbClr val="444444"/>
              </a:solidFill>
              <a:highlight>
                <a:srgbClr val="FFFFFF"/>
              </a:highlight>
              <a:latin typeface="Raleway"/>
              <a:ea typeface="Raleway"/>
              <a:cs typeface="Raleway"/>
              <a:sym typeface="Raleway"/>
            </a:endParaRPr>
          </a:p>
          <a:p>
            <a:pPr indent="0" lvl="0" marL="0" rtl="0" algn="l">
              <a:lnSpc>
                <a:spcPct val="115000"/>
              </a:lnSpc>
              <a:spcBef>
                <a:spcPts val="1100"/>
              </a:spcBef>
              <a:spcAft>
                <a:spcPts val="0"/>
              </a:spcAft>
              <a:buSzPts val="990"/>
              <a:buNone/>
            </a:pPr>
            <a:r>
              <a:rPr lang="tr" sz="1450">
                <a:solidFill>
                  <a:srgbClr val="444444"/>
                </a:solidFill>
                <a:highlight>
                  <a:srgbClr val="FFFFFF"/>
                </a:highlight>
                <a:latin typeface="Raleway"/>
                <a:ea typeface="Raleway"/>
                <a:cs typeface="Raleway"/>
                <a:sym typeface="Raleway"/>
              </a:rPr>
              <a:t> Sınavda soru çözmeye hangi dersten yada konudan başlayacağını, nasıl devam edeceğini, h</a:t>
            </a:r>
            <a:r>
              <a:rPr lang="tr" sz="1350">
                <a:solidFill>
                  <a:srgbClr val="444444"/>
                </a:solidFill>
                <a:highlight>
                  <a:srgbClr val="FFFFFF"/>
                </a:highlight>
                <a:latin typeface="Raleway"/>
                <a:ea typeface="Raleway"/>
                <a:cs typeface="Raleway"/>
                <a:sym typeface="Raleway"/>
              </a:rPr>
              <a:t>angi dersin yada konunun sorusunu ne kadar zamanda çözeceğini, yani "sınav stratejini" belirledin mi?</a:t>
            </a:r>
            <a:endParaRPr sz="1350">
              <a:solidFill>
                <a:srgbClr val="444444"/>
              </a:solidFill>
              <a:highlight>
                <a:srgbClr val="FFFFFF"/>
              </a:highlight>
              <a:latin typeface="Raleway"/>
              <a:ea typeface="Raleway"/>
              <a:cs typeface="Raleway"/>
              <a:sym typeface="Raleway"/>
            </a:endParaRPr>
          </a:p>
          <a:p>
            <a:pPr indent="0" lvl="0" marL="0" rtl="0" algn="l">
              <a:spcBef>
                <a:spcPts val="1100"/>
              </a:spcBef>
              <a:spcAft>
                <a:spcPts val="0"/>
              </a:spcAft>
              <a:buSzPts val="990"/>
              <a:buNone/>
            </a:pPr>
            <a:r>
              <a:t/>
            </a:r>
            <a:endParaRPr b="1" sz="1935">
              <a:solidFill>
                <a:srgbClr val="444444"/>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