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7" d="100"/>
          <a:sy n="87" d="100"/>
        </p:scale>
        <p:origin x="-876" y="-7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fd07eb655c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fd07eb655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fd07eb655c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fd07eb655c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fd07eb655c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fd07eb655c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fd07eb655c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fd07eb655c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fd07eb655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fd07eb655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fd07eb655c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fd07eb655c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fd07eb655c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fd07eb655c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fd07eb655c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fd07eb655c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fd07eb655c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fd07eb655c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fd07eb655c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fd07eb655c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9900"/>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tr"/>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2811000"/>
          </a:xfrm>
          <a:prstGeom prst="rect">
            <a:avLst/>
          </a:prstGeom>
        </p:spPr>
        <p:txBody>
          <a:bodyPr spcFirstLastPara="1" wrap="square" lIns="91425" tIns="91425" rIns="91425" bIns="91425" anchor="b" anchorCtr="0">
            <a:noAutofit/>
          </a:bodyPr>
          <a:lstStyle/>
          <a:p>
            <a:pPr marL="0" lvl="0" indent="0" algn="ctr" rtl="0">
              <a:lnSpc>
                <a:spcPct val="115000"/>
              </a:lnSpc>
              <a:spcBef>
                <a:spcPts val="1100"/>
              </a:spcBef>
              <a:spcAft>
                <a:spcPts val="0"/>
              </a:spcAft>
              <a:buNone/>
            </a:pPr>
            <a:r>
              <a:rPr lang="tr" sz="3450" b="1">
                <a:solidFill>
                  <a:srgbClr val="444444"/>
                </a:solidFill>
                <a:highlight>
                  <a:srgbClr val="FFFFFF"/>
                </a:highlight>
              </a:rPr>
              <a:t>HEDEFİN GÜCÜ </a:t>
            </a:r>
            <a:endParaRPr sz="3450" b="1">
              <a:solidFill>
                <a:srgbClr val="444444"/>
              </a:solidFill>
              <a:highlight>
                <a:srgbClr val="FFFFFF"/>
              </a:highlight>
            </a:endParaRPr>
          </a:p>
          <a:p>
            <a:pPr marL="0" lvl="0" indent="0" algn="ctr" rtl="0">
              <a:lnSpc>
                <a:spcPct val="115000"/>
              </a:lnSpc>
              <a:spcBef>
                <a:spcPts val="1100"/>
              </a:spcBef>
              <a:spcAft>
                <a:spcPts val="0"/>
              </a:spcAft>
              <a:buClr>
                <a:schemeClr val="dk1"/>
              </a:buClr>
              <a:buSzPts val="1100"/>
              <a:buFont typeface="Arial"/>
              <a:buNone/>
            </a:pPr>
            <a:r>
              <a:rPr lang="tr" sz="3450" b="1">
                <a:solidFill>
                  <a:srgbClr val="444444"/>
                </a:solidFill>
                <a:highlight>
                  <a:srgbClr val="FFFFFF"/>
                </a:highlight>
              </a:rPr>
              <a:t>DOĞRU HEDEF BELİRLEME</a:t>
            </a:r>
            <a:endParaRPr sz="3450" b="1">
              <a:solidFill>
                <a:srgbClr val="444444"/>
              </a:solidFill>
              <a:highlight>
                <a:srgbClr val="FFFFFF"/>
              </a:highlight>
            </a:endParaRPr>
          </a:p>
          <a:p>
            <a:pPr marL="0" lvl="0" indent="0" algn="ctr" rtl="0">
              <a:spcBef>
                <a:spcPts val="1100"/>
              </a:spcBef>
              <a:spcAft>
                <a:spcPts val="0"/>
              </a:spcAft>
              <a:buNone/>
            </a:pPr>
            <a:endParaRPr/>
          </a:p>
        </p:txBody>
      </p:sp>
      <p:sp>
        <p:nvSpPr>
          <p:cNvPr id="55" name="Google Shape;55;p13"/>
          <p:cNvSpPr txBox="1">
            <a:spLocks noGrp="1"/>
          </p:cNvSpPr>
          <p:nvPr>
            <p:ph type="subTitle" idx="1"/>
          </p:nvPr>
        </p:nvSpPr>
        <p:spPr>
          <a:xfrm>
            <a:off x="311700" y="3409450"/>
            <a:ext cx="8520600" cy="792600"/>
          </a:xfrm>
          <a:prstGeom prst="rect">
            <a:avLst/>
          </a:prstGeom>
        </p:spPr>
        <p:txBody>
          <a:bodyPr spcFirstLastPara="1" wrap="square" lIns="91425" tIns="91425" rIns="91425" bIns="91425" anchor="t" anchorCtr="0">
            <a:normAutofit fontScale="25000" lnSpcReduction="20000"/>
          </a:bodyPr>
          <a:lstStyle/>
          <a:p>
            <a:pPr marL="0" lvl="0" indent="0" algn="ctr" rtl="0">
              <a:lnSpc>
                <a:spcPct val="115000"/>
              </a:lnSpc>
              <a:spcBef>
                <a:spcPts val="1100"/>
              </a:spcBef>
              <a:spcAft>
                <a:spcPts val="0"/>
              </a:spcAft>
              <a:buNone/>
            </a:pPr>
            <a:r>
              <a:rPr lang="tr" sz="7750" b="1">
                <a:solidFill>
                  <a:srgbClr val="444444"/>
                </a:solidFill>
                <a:highlight>
                  <a:srgbClr val="FFFFFF"/>
                </a:highlight>
              </a:rPr>
              <a:t>BODRUM TURGUT REİS MESLEKİ VE TEKNİK ANADOLU LİSESİ </a:t>
            </a:r>
            <a:endParaRPr sz="7750" b="1">
              <a:solidFill>
                <a:srgbClr val="444444"/>
              </a:solidFill>
              <a:highlight>
                <a:srgbClr val="FFFFFF"/>
              </a:highlight>
            </a:endParaRPr>
          </a:p>
          <a:p>
            <a:pPr marL="0" lvl="0" indent="0" algn="ctr" rtl="0">
              <a:lnSpc>
                <a:spcPct val="115000"/>
              </a:lnSpc>
              <a:spcBef>
                <a:spcPts val="1100"/>
              </a:spcBef>
              <a:spcAft>
                <a:spcPts val="0"/>
              </a:spcAft>
              <a:buClr>
                <a:schemeClr val="dk1"/>
              </a:buClr>
              <a:buSzPts val="275"/>
              <a:buFont typeface="Arial"/>
              <a:buNone/>
            </a:pPr>
            <a:r>
              <a:rPr lang="tr" sz="7750" b="1">
                <a:solidFill>
                  <a:srgbClr val="444444"/>
                </a:solidFill>
                <a:highlight>
                  <a:srgbClr val="FFFFFF"/>
                </a:highlight>
              </a:rPr>
              <a:t>REHBERLİK SERVİSİ</a:t>
            </a:r>
            <a:endParaRPr sz="7750" b="1">
              <a:solidFill>
                <a:srgbClr val="444444"/>
              </a:solidFill>
              <a:highlight>
                <a:srgbClr val="FFFFFF"/>
              </a:highlight>
            </a:endParaRPr>
          </a:p>
          <a:p>
            <a:pPr marL="0" lvl="0" indent="0" algn="ctr" rtl="0">
              <a:spcBef>
                <a:spcPts val="1100"/>
              </a:spcBef>
              <a:spcAft>
                <a:spcPts val="0"/>
              </a:spcAft>
              <a:buNone/>
            </a:pP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2" name="Google Shape;102;p21"/>
          <p:cNvSpPr txBox="1">
            <a:spLocks noGrp="1"/>
          </p:cNvSpPr>
          <p:nvPr>
            <p:ph type="body" idx="1"/>
          </p:nvPr>
        </p:nvSpPr>
        <p:spPr>
          <a:xfrm>
            <a:off x="311700" y="445025"/>
            <a:ext cx="8520600" cy="4123800"/>
          </a:xfrm>
          <a:prstGeom prst="rect">
            <a:avLst/>
          </a:prstGeom>
        </p:spPr>
        <p:txBody>
          <a:bodyPr spcFirstLastPara="1" wrap="square" lIns="91425" tIns="91425" rIns="91425" bIns="91425" anchor="t" anchorCtr="0">
            <a:normAutofit/>
          </a:bodyPr>
          <a:lstStyle/>
          <a:p>
            <a:pPr marL="0" lvl="0" indent="0" algn="l" rtl="0">
              <a:spcBef>
                <a:spcPts val="1100"/>
              </a:spcBef>
              <a:spcAft>
                <a:spcPts val="0"/>
              </a:spcAft>
              <a:buClr>
                <a:schemeClr val="dk1"/>
              </a:buClr>
              <a:buSzPts val="1100"/>
              <a:buFont typeface="Arial"/>
              <a:buNone/>
            </a:pPr>
            <a:r>
              <a:rPr lang="tr" sz="2250" b="1" dirty="0">
                <a:solidFill>
                  <a:srgbClr val="444444"/>
                </a:solidFill>
                <a:highlight>
                  <a:srgbClr val="FFFFFF"/>
                </a:highlight>
              </a:rPr>
              <a:t>Hedefler belirlenip uygulamaya konulduktan sonra;</a:t>
            </a:r>
            <a:endParaRPr sz="2250" b="1">
              <a:solidFill>
                <a:srgbClr val="444444"/>
              </a:solidFill>
              <a:highlight>
                <a:srgbClr val="FFFFFF"/>
              </a:highlight>
            </a:endParaRPr>
          </a:p>
          <a:p>
            <a:pPr marL="0" lvl="0" indent="0" algn="l" rtl="0">
              <a:spcBef>
                <a:spcPts val="1100"/>
              </a:spcBef>
              <a:spcAft>
                <a:spcPts val="0"/>
              </a:spcAft>
              <a:buNone/>
            </a:pPr>
            <a:r>
              <a:rPr lang="tr" sz="2250" dirty="0">
                <a:solidFill>
                  <a:srgbClr val="444444"/>
                </a:solidFill>
                <a:highlight>
                  <a:srgbClr val="FFFFFF"/>
                </a:highlight>
              </a:rPr>
              <a:t>Sürekli değerlendirmeler yapılır: </a:t>
            </a:r>
            <a:endParaRPr sz="2250">
              <a:solidFill>
                <a:srgbClr val="444444"/>
              </a:solidFill>
              <a:highlight>
                <a:srgbClr val="FFFFFF"/>
              </a:highlight>
            </a:endParaRPr>
          </a:p>
          <a:p>
            <a:pPr marL="0" lvl="0" indent="0" algn="l" rtl="0">
              <a:spcBef>
                <a:spcPts val="1100"/>
              </a:spcBef>
              <a:spcAft>
                <a:spcPts val="0"/>
              </a:spcAft>
              <a:buNone/>
            </a:pPr>
            <a:r>
              <a:rPr lang="tr" sz="2250" dirty="0" smtClean="0">
                <a:solidFill>
                  <a:srgbClr val="444444"/>
                </a:solidFill>
                <a:highlight>
                  <a:srgbClr val="FFFFFF"/>
                </a:highlight>
              </a:rPr>
              <a:t>Ortaya </a:t>
            </a:r>
            <a:r>
              <a:rPr lang="tr" sz="2250" dirty="0">
                <a:solidFill>
                  <a:srgbClr val="444444"/>
                </a:solidFill>
                <a:highlight>
                  <a:srgbClr val="FFFFFF"/>
                </a:highlight>
              </a:rPr>
              <a:t>çıkan ne? </a:t>
            </a:r>
            <a:endParaRPr sz="2250">
              <a:solidFill>
                <a:srgbClr val="444444"/>
              </a:solidFill>
              <a:highlight>
                <a:srgbClr val="FFFFFF"/>
              </a:highlight>
            </a:endParaRPr>
          </a:p>
          <a:p>
            <a:pPr marL="0" lvl="0" indent="0" algn="l" rtl="0">
              <a:spcBef>
                <a:spcPts val="1100"/>
              </a:spcBef>
              <a:spcAft>
                <a:spcPts val="0"/>
              </a:spcAft>
              <a:buNone/>
            </a:pPr>
            <a:r>
              <a:rPr lang="tr" sz="2250" dirty="0" smtClean="0">
                <a:solidFill>
                  <a:srgbClr val="444444"/>
                </a:solidFill>
                <a:highlight>
                  <a:srgbClr val="FFFFFF"/>
                </a:highlight>
              </a:rPr>
              <a:t>Ne </a:t>
            </a:r>
            <a:r>
              <a:rPr lang="tr" sz="2250" dirty="0">
                <a:solidFill>
                  <a:srgbClr val="444444"/>
                </a:solidFill>
                <a:highlight>
                  <a:srgbClr val="FFFFFF"/>
                </a:highlight>
              </a:rPr>
              <a:t>kadarını başarmalıydım, ne kadarını başarabilirdim? </a:t>
            </a:r>
            <a:endParaRPr sz="2250">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2250" dirty="0" smtClean="0">
                <a:solidFill>
                  <a:srgbClr val="444444"/>
                </a:solidFill>
                <a:highlight>
                  <a:srgbClr val="FFFFFF"/>
                </a:highlight>
              </a:rPr>
              <a:t>Aradaki </a:t>
            </a:r>
            <a:r>
              <a:rPr lang="tr" sz="2250" dirty="0">
                <a:solidFill>
                  <a:srgbClr val="444444"/>
                </a:solidFill>
                <a:highlight>
                  <a:srgbClr val="FFFFFF"/>
                </a:highlight>
              </a:rPr>
              <a:t>fark nereden kaynaklandı? </a:t>
            </a:r>
            <a:endParaRPr lang="tr" sz="2250" dirty="0" smtClean="0">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2250" dirty="0" smtClean="0">
                <a:solidFill>
                  <a:srgbClr val="444444"/>
                </a:solidFill>
                <a:highlight>
                  <a:srgbClr val="FFFFFF"/>
                </a:highlight>
              </a:rPr>
              <a:t>S</a:t>
            </a:r>
            <a:r>
              <a:rPr lang="tr" sz="2250" dirty="0" smtClean="0">
                <a:solidFill>
                  <a:srgbClr val="444444"/>
                </a:solidFill>
                <a:highlight>
                  <a:srgbClr val="FFFFFF"/>
                </a:highlight>
              </a:rPr>
              <a:t>orularının </a:t>
            </a:r>
            <a:r>
              <a:rPr lang="tr" sz="2250" dirty="0">
                <a:solidFill>
                  <a:srgbClr val="444444"/>
                </a:solidFill>
                <a:highlight>
                  <a:srgbClr val="FFFFFF"/>
                </a:highlight>
              </a:rPr>
              <a:t>cevapları aranır.</a:t>
            </a:r>
            <a:endParaRPr sz="2250">
              <a:solidFill>
                <a:srgbClr val="444444"/>
              </a:solidFill>
              <a:highlight>
                <a:srgbClr val="FFFFFF"/>
              </a:highlight>
            </a:endParaRPr>
          </a:p>
          <a:p>
            <a:pPr marL="0" lvl="0" indent="0" algn="l" rtl="0">
              <a:spcBef>
                <a:spcPts val="1100"/>
              </a:spcBef>
              <a:spcAft>
                <a:spcPts val="1200"/>
              </a:spcAft>
              <a:buNone/>
            </a:pP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8" name="Google Shape;108;p22"/>
          <p:cNvSpPr txBox="1">
            <a:spLocks noGrp="1"/>
          </p:cNvSpPr>
          <p:nvPr>
            <p:ph type="body" idx="1"/>
          </p:nvPr>
        </p:nvSpPr>
        <p:spPr>
          <a:xfrm>
            <a:off x="311700" y="44502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1100"/>
              </a:spcBef>
              <a:spcAft>
                <a:spcPts val="0"/>
              </a:spcAft>
              <a:buClr>
                <a:schemeClr val="dk1"/>
              </a:buClr>
              <a:buSzPct val="48888"/>
              <a:buFont typeface="Arial"/>
              <a:buNone/>
            </a:pPr>
            <a:r>
              <a:rPr lang="tr" sz="2250" b="1" dirty="0">
                <a:solidFill>
                  <a:srgbClr val="444444"/>
                </a:solidFill>
                <a:highlight>
                  <a:srgbClr val="FFFFFF"/>
                </a:highlight>
              </a:rPr>
              <a:t>Hedeflerinizi belirlerken :</a:t>
            </a:r>
            <a:endParaRPr sz="2250" b="1">
              <a:solidFill>
                <a:srgbClr val="444444"/>
              </a:solidFill>
              <a:highlight>
                <a:srgbClr val="FFFFFF"/>
              </a:highlight>
            </a:endParaRPr>
          </a:p>
          <a:p>
            <a:pPr marL="0" lvl="0" indent="0" algn="l" rtl="0">
              <a:spcBef>
                <a:spcPts val="1100"/>
              </a:spcBef>
              <a:spcAft>
                <a:spcPts val="0"/>
              </a:spcAft>
              <a:buNone/>
            </a:pPr>
            <a:r>
              <a:rPr lang="tr" sz="2250" dirty="0" smtClean="0">
                <a:solidFill>
                  <a:srgbClr val="444444"/>
                </a:solidFill>
                <a:highlight>
                  <a:srgbClr val="FFFFFF"/>
                </a:highlight>
              </a:rPr>
              <a:t>Neden </a:t>
            </a:r>
            <a:r>
              <a:rPr lang="tr" sz="2250" dirty="0">
                <a:solidFill>
                  <a:srgbClr val="444444"/>
                </a:solidFill>
                <a:highlight>
                  <a:srgbClr val="FFFFFF"/>
                </a:highlight>
              </a:rPr>
              <a:t>istediğinizi ve bunun sizin için ne anlama geldiğini belirlemiş olmanız </a:t>
            </a:r>
            <a:endParaRPr sz="2250">
              <a:solidFill>
                <a:srgbClr val="444444"/>
              </a:solidFill>
              <a:highlight>
                <a:srgbClr val="FFFFFF"/>
              </a:highlight>
            </a:endParaRPr>
          </a:p>
          <a:p>
            <a:pPr marL="0" lvl="0" indent="0" algn="l" rtl="0">
              <a:spcBef>
                <a:spcPts val="1100"/>
              </a:spcBef>
              <a:spcAft>
                <a:spcPts val="0"/>
              </a:spcAft>
              <a:buNone/>
            </a:pPr>
            <a:r>
              <a:rPr lang="tr" sz="2250" dirty="0" smtClean="0">
                <a:solidFill>
                  <a:srgbClr val="444444"/>
                </a:solidFill>
                <a:highlight>
                  <a:srgbClr val="FFFFFF"/>
                </a:highlight>
              </a:rPr>
              <a:t>Hedefinizin </a:t>
            </a:r>
            <a:r>
              <a:rPr lang="tr" sz="2250" dirty="0">
                <a:solidFill>
                  <a:srgbClr val="444444"/>
                </a:solidFill>
                <a:highlight>
                  <a:srgbClr val="FFFFFF"/>
                </a:highlight>
              </a:rPr>
              <a:t>ulaşılabilir olması </a:t>
            </a:r>
            <a:endParaRPr lang="tr" sz="2250" dirty="0">
              <a:solidFill>
                <a:srgbClr val="444444"/>
              </a:solidFill>
              <a:highlight>
                <a:srgbClr val="FFFFFF"/>
              </a:highlight>
            </a:endParaRPr>
          </a:p>
          <a:p>
            <a:pPr marL="0" lvl="0" indent="0" algn="l" rtl="0">
              <a:spcBef>
                <a:spcPts val="1100"/>
              </a:spcBef>
              <a:spcAft>
                <a:spcPts val="0"/>
              </a:spcAft>
              <a:buNone/>
            </a:pPr>
            <a:r>
              <a:rPr lang="tr" sz="2250" dirty="0" smtClean="0">
                <a:solidFill>
                  <a:srgbClr val="444444"/>
                </a:solidFill>
                <a:highlight>
                  <a:srgbClr val="FFFFFF"/>
                </a:highlight>
              </a:rPr>
              <a:t>Hedeflerinizin </a:t>
            </a:r>
            <a:r>
              <a:rPr lang="tr" sz="2250" dirty="0">
                <a:solidFill>
                  <a:srgbClr val="444444"/>
                </a:solidFill>
                <a:highlight>
                  <a:srgbClr val="FFFFFF"/>
                </a:highlight>
              </a:rPr>
              <a:t>başka insanlara bağlı olmaması </a:t>
            </a:r>
            <a:endParaRPr sz="2250">
              <a:solidFill>
                <a:srgbClr val="444444"/>
              </a:solidFill>
              <a:highlight>
                <a:srgbClr val="FFFFFF"/>
              </a:highlight>
            </a:endParaRPr>
          </a:p>
          <a:p>
            <a:pPr marL="0" lvl="0" indent="0" algn="l" rtl="0">
              <a:spcBef>
                <a:spcPts val="1100"/>
              </a:spcBef>
              <a:spcAft>
                <a:spcPts val="0"/>
              </a:spcAft>
              <a:buClr>
                <a:schemeClr val="dk1"/>
              </a:buClr>
              <a:buSzPct val="48888"/>
              <a:buFont typeface="Arial"/>
              <a:buNone/>
            </a:pPr>
            <a:r>
              <a:rPr lang="tr" sz="2250" dirty="0" smtClean="0">
                <a:solidFill>
                  <a:srgbClr val="444444"/>
                </a:solidFill>
                <a:highlight>
                  <a:srgbClr val="FFFFFF"/>
                </a:highlight>
              </a:rPr>
              <a:t>Hedeflerinizin </a:t>
            </a:r>
            <a:r>
              <a:rPr lang="tr" sz="2250" dirty="0">
                <a:solidFill>
                  <a:srgbClr val="444444"/>
                </a:solidFill>
                <a:highlight>
                  <a:srgbClr val="FFFFFF"/>
                </a:highlight>
              </a:rPr>
              <a:t>somut maddelere indirgenebilmesi (daha çok çalışmalıyım yerine hangi dersin hangi konusunu çalışacağınızı belirleme) bu zor görünen tabloyu kontrol edilebilir bir hale getirir.</a:t>
            </a:r>
            <a:endParaRPr sz="2250">
              <a:solidFill>
                <a:srgbClr val="444444"/>
              </a:solidFill>
              <a:highlight>
                <a:srgbClr val="FFFFFF"/>
              </a:highlight>
            </a:endParaRPr>
          </a:p>
          <a:p>
            <a:pPr marL="0" lvl="0" indent="0" algn="l" rtl="0">
              <a:spcBef>
                <a:spcPts val="110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14" name="Google Shape;114;p23"/>
          <p:cNvSpPr txBox="1">
            <a:spLocks noGrp="1"/>
          </p:cNvSpPr>
          <p:nvPr>
            <p:ph type="body" idx="1"/>
          </p:nvPr>
        </p:nvSpPr>
        <p:spPr>
          <a:xfrm>
            <a:off x="311700" y="445025"/>
            <a:ext cx="8520600" cy="4123800"/>
          </a:xfrm>
          <a:prstGeom prst="rect">
            <a:avLst/>
          </a:prstGeom>
        </p:spPr>
        <p:txBody>
          <a:bodyPr spcFirstLastPara="1" wrap="square" lIns="91425" tIns="91425" rIns="91425" bIns="91425" anchor="t" anchorCtr="0">
            <a:normAutofit lnSpcReduction="10000"/>
          </a:bodyPr>
          <a:lstStyle/>
          <a:p>
            <a:pPr marL="0" lvl="0" indent="0" algn="l" rtl="0">
              <a:spcBef>
                <a:spcPts val="1100"/>
              </a:spcBef>
              <a:spcAft>
                <a:spcPts val="0"/>
              </a:spcAft>
              <a:buNone/>
            </a:pPr>
            <a:r>
              <a:rPr lang="tr" sz="4050" b="1" dirty="0">
                <a:solidFill>
                  <a:srgbClr val="444444"/>
                </a:solidFill>
                <a:highlight>
                  <a:srgbClr val="FFFFFF"/>
                </a:highlight>
              </a:rPr>
              <a:t>HEDEFİ OLMAYAN GEMİYE HİÇBİR RÜZGAR YARDIM ETMEZ.</a:t>
            </a:r>
            <a:endParaRPr sz="4050" b="1">
              <a:solidFill>
                <a:srgbClr val="444444"/>
              </a:solidFill>
              <a:highlight>
                <a:srgbClr val="FFFFFF"/>
              </a:highlight>
            </a:endParaRPr>
          </a:p>
          <a:p>
            <a:pPr marL="0" lvl="0" indent="0" algn="l" rtl="0">
              <a:spcBef>
                <a:spcPts val="1100"/>
              </a:spcBef>
              <a:spcAft>
                <a:spcPts val="0"/>
              </a:spcAft>
              <a:buNone/>
            </a:pPr>
            <a:endParaRPr sz="4050" b="1">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4050" b="1" dirty="0" smtClean="0">
                <a:solidFill>
                  <a:srgbClr val="444444"/>
                </a:solidFill>
                <a:highlight>
                  <a:srgbClr val="FFFFFF"/>
                </a:highlight>
              </a:rPr>
              <a:t>ADIM ATTIĞINIZ İLK HEDEF BASAMAĞINDA </a:t>
            </a:r>
            <a:r>
              <a:rPr lang="tr" sz="4050" b="1" dirty="0" smtClean="0">
                <a:solidFill>
                  <a:srgbClr val="444444"/>
                </a:solidFill>
                <a:highlight>
                  <a:srgbClr val="FFFFFF"/>
                </a:highlight>
              </a:rPr>
              <a:t>BAŞARILAR</a:t>
            </a:r>
            <a:r>
              <a:rPr lang="tr" sz="4050" b="1" dirty="0">
                <a:solidFill>
                  <a:srgbClr val="444444"/>
                </a:solidFill>
                <a:highlight>
                  <a:srgbClr val="FFFFFF"/>
                </a:highlight>
              </a:rPr>
              <a:t>…</a:t>
            </a:r>
            <a:endParaRPr sz="4050" b="1">
              <a:solidFill>
                <a:srgbClr val="444444"/>
              </a:solidFill>
              <a:highlight>
                <a:srgbClr val="FFFFFF"/>
              </a:highlight>
            </a:endParaRPr>
          </a:p>
          <a:p>
            <a:pPr marL="0" lvl="0" indent="0" algn="l" rtl="0">
              <a:spcBef>
                <a:spcPts val="11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1100"/>
              </a:spcBef>
              <a:spcAft>
                <a:spcPts val="0"/>
              </a:spcAft>
              <a:buClr>
                <a:schemeClr val="dk1"/>
              </a:buClr>
              <a:buSzPct val="53658"/>
              <a:buFont typeface="Arial"/>
              <a:buNone/>
            </a:pPr>
            <a:r>
              <a:rPr lang="tr" sz="2050" b="1">
                <a:solidFill>
                  <a:srgbClr val="444444"/>
                </a:solidFill>
                <a:highlight>
                  <a:srgbClr val="FFFFFF"/>
                </a:highlight>
              </a:rPr>
              <a:t>"</a:t>
            </a:r>
            <a:r>
              <a:rPr lang="tr" sz="1938" b="1">
                <a:solidFill>
                  <a:srgbClr val="444444"/>
                </a:solidFill>
                <a:highlight>
                  <a:srgbClr val="FFFFFF"/>
                </a:highlight>
              </a:rPr>
              <a:t>GİDECEĞİNİZ YERİ BİLMİYORSANIZ, VARDIĞINIZ YERİN ÖNEMİ YOKTUR"</a:t>
            </a:r>
            <a:endParaRPr sz="1938" b="1">
              <a:solidFill>
                <a:srgbClr val="444444"/>
              </a:solidFill>
              <a:highlight>
                <a:srgbClr val="FFFFFF"/>
              </a:highlight>
            </a:endParaRPr>
          </a:p>
          <a:p>
            <a:pPr marL="0" lvl="0" indent="0" algn="ctr" rtl="0">
              <a:spcBef>
                <a:spcPts val="1100"/>
              </a:spcBef>
              <a:spcAft>
                <a:spcPts val="0"/>
              </a:spcAft>
              <a:buNone/>
            </a:pP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1100"/>
              </a:spcBef>
              <a:spcAft>
                <a:spcPts val="0"/>
              </a:spcAft>
              <a:buClr>
                <a:schemeClr val="dk1"/>
              </a:buClr>
              <a:buSzPts val="1100"/>
              <a:buFont typeface="Arial"/>
              <a:buNone/>
            </a:pPr>
            <a:r>
              <a:rPr lang="tr" b="1" dirty="0" smtClean="0">
                <a:solidFill>
                  <a:srgbClr val="444444"/>
                </a:solidFill>
                <a:highlight>
                  <a:srgbClr val="FFFFFF"/>
                </a:highlight>
              </a:rPr>
              <a:t>Hedefsiz </a:t>
            </a:r>
            <a:r>
              <a:rPr lang="tr" b="1" dirty="0">
                <a:solidFill>
                  <a:srgbClr val="444444"/>
                </a:solidFill>
                <a:highlight>
                  <a:srgbClr val="FFFFFF"/>
                </a:highlight>
              </a:rPr>
              <a:t>insan rotasız gemiye benzer</a:t>
            </a:r>
            <a:endParaRPr b="1">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dirty="0">
                <a:solidFill>
                  <a:srgbClr val="444444"/>
                </a:solidFill>
                <a:highlight>
                  <a:srgbClr val="FFFFFF"/>
                </a:highlight>
              </a:rPr>
              <a:t>Hedefsiz insan rotasız gemiye benzer. Rotasız bir gemi ise muhalif rüzgarların etkisiyle zıt yönlerde gelir gider ve hiçbir zaman istediği sahile varamaz. Onun için başarmak ve yükselmek isteyen her insan evvela bir hedef tayin etmek mecburiyetindedir.</a:t>
            </a:r>
            <a:endParaRPr>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dirty="0">
                <a:solidFill>
                  <a:srgbClr val="444444"/>
                </a:solidFill>
                <a:highlight>
                  <a:srgbClr val="FFFFFF"/>
                </a:highlight>
              </a:rPr>
              <a:t>Öğrenciler,başarılı olup istedikleri okullardan birine yerleşmek istiyorlarsa öncelikle kendilerine bir hedef belirlemelidirler.</a:t>
            </a:r>
            <a:endParaRPr>
              <a:solidFill>
                <a:srgbClr val="444444"/>
              </a:solidFill>
              <a:highlight>
                <a:srgbClr val="FFFFFF"/>
              </a:highlight>
            </a:endParaRPr>
          </a:p>
          <a:p>
            <a:pPr marL="0" lvl="0" indent="0" algn="l" rtl="0">
              <a:spcBef>
                <a:spcPts val="1100"/>
              </a:spcBef>
              <a:spcAft>
                <a:spcPts val="1200"/>
              </a:spcAft>
              <a:buNone/>
            </a:pP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endParaRPr lang="tr-TR"/>
          </a:p>
        </p:txBody>
      </p:sp>
      <p:sp>
        <p:nvSpPr>
          <p:cNvPr id="3" name="2 Metin Yer Tutucusu"/>
          <p:cNvSpPr>
            <a:spLocks noGrp="1"/>
          </p:cNvSpPr>
          <p:nvPr>
            <p:ph type="body" idx="1"/>
          </p:nvPr>
        </p:nvSpPr>
        <p:spPr/>
        <p:txBody>
          <a:bodyPr/>
          <a:lstStyle/>
          <a:p>
            <a:pPr marL="0" lvl="0" indent="0">
              <a:spcBef>
                <a:spcPts val="1100"/>
              </a:spcBef>
              <a:buClr>
                <a:schemeClr val="dk1"/>
              </a:buClr>
              <a:buSzPts val="1100"/>
              <a:buNone/>
            </a:pPr>
            <a:r>
              <a:rPr lang="tr-TR" dirty="0" smtClean="0">
                <a:solidFill>
                  <a:srgbClr val="444444"/>
                </a:solidFill>
                <a:highlight>
                  <a:srgbClr val="FFFFFF"/>
                </a:highlight>
              </a:rPr>
              <a:t>Hedefini açık ve net belirleyen bir insan her şeyden önce inanmak ve güvenmek zorundadır. Bu inanç ve güven duygusu o kişiye güçlü bir motivasyon sağlar. Bu ateşleyici etkisiyle büyük hedefler insan hayatında motor güç vazifesi görürler.</a:t>
            </a:r>
          </a:p>
          <a:p>
            <a:pPr marL="0" lvl="0" indent="0">
              <a:spcBef>
                <a:spcPts val="1100"/>
              </a:spcBef>
              <a:buClr>
                <a:schemeClr val="dk1"/>
              </a:buClr>
              <a:buSzPts val="1100"/>
              <a:buNone/>
            </a:pPr>
            <a:r>
              <a:rPr lang="tr-TR" dirty="0" smtClean="0">
                <a:solidFill>
                  <a:srgbClr val="444444"/>
                </a:solidFill>
                <a:highlight>
                  <a:srgbClr val="FFFFFF"/>
                </a:highlight>
              </a:rPr>
              <a:t>Hedefini belirgin biçimde ortaya koymuş bir insan kendini planlı ve programlı davranmaya mecbur bilir. Çünkü büyük bir hedef aşamalı bir şekilde gerçekleşen küçük hedefler zincirinden oluşur. Bu zincirin halkalarının tamamlanabilmesi için planlı ve programlı bir hayat şarttır.</a:t>
            </a:r>
            <a:endParaRPr lang="tr-TR" dirty="0">
              <a:solidFill>
                <a:srgbClr val="444444"/>
              </a:solidFill>
              <a:highlight>
                <a:srgbClr val="FFFFFF"/>
              </a:highligh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67" name="Google Shape;67;p15"/>
          <p:cNvSpPr txBox="1">
            <a:spLocks noGrp="1"/>
          </p:cNvSpPr>
          <p:nvPr>
            <p:ph type="body" idx="1"/>
          </p:nvPr>
        </p:nvSpPr>
        <p:spPr>
          <a:xfrm>
            <a:off x="311700" y="445025"/>
            <a:ext cx="8520600" cy="4123800"/>
          </a:xfrm>
          <a:prstGeom prst="rect">
            <a:avLst/>
          </a:prstGeom>
        </p:spPr>
        <p:txBody>
          <a:bodyPr spcFirstLastPara="1" wrap="square" lIns="91425" tIns="91425" rIns="91425" bIns="91425" anchor="t" anchorCtr="0">
            <a:noAutofit/>
          </a:bodyPr>
          <a:lstStyle/>
          <a:p>
            <a:pPr marL="0" lvl="0" indent="0" algn="l" rtl="0">
              <a:spcBef>
                <a:spcPts val="1100"/>
              </a:spcBef>
              <a:spcAft>
                <a:spcPts val="0"/>
              </a:spcAft>
              <a:buNone/>
            </a:pPr>
            <a:r>
              <a:rPr lang="tr" sz="1950" b="1" dirty="0">
                <a:solidFill>
                  <a:srgbClr val="444444"/>
                </a:solidFill>
                <a:highlight>
                  <a:srgbClr val="FFFFFF"/>
                </a:highlight>
              </a:rPr>
              <a:t>Hedef Nasıl Belirlenir?</a:t>
            </a:r>
            <a:endParaRPr sz="1950" b="1">
              <a:solidFill>
                <a:srgbClr val="444444"/>
              </a:solidFill>
              <a:highlight>
                <a:srgbClr val="FFFFFF"/>
              </a:highlight>
            </a:endParaRPr>
          </a:p>
          <a:p>
            <a:pPr marL="0" lvl="0" indent="0" algn="l" rtl="0">
              <a:spcBef>
                <a:spcPts val="1100"/>
              </a:spcBef>
              <a:spcAft>
                <a:spcPts val="0"/>
              </a:spcAft>
              <a:buNone/>
            </a:pPr>
            <a:r>
              <a:rPr lang="tr" sz="1950" dirty="0">
                <a:solidFill>
                  <a:srgbClr val="444444"/>
                </a:solidFill>
                <a:highlight>
                  <a:srgbClr val="FFFFFF"/>
                </a:highlight>
              </a:rPr>
              <a:t>Öncelikle hedef belirlenirken göz önünde bulundurulması, dikkate alınması gereken noktalar bilinmelidir.</a:t>
            </a:r>
            <a:endParaRPr sz="1950">
              <a:solidFill>
                <a:srgbClr val="444444"/>
              </a:solidFill>
              <a:highlight>
                <a:srgbClr val="FFFFFF"/>
              </a:highlight>
            </a:endParaRPr>
          </a:p>
          <a:p>
            <a:pPr marL="0" lvl="0" indent="0" algn="l" rtl="0">
              <a:spcBef>
                <a:spcPts val="1100"/>
              </a:spcBef>
              <a:spcAft>
                <a:spcPts val="0"/>
              </a:spcAft>
              <a:buNone/>
            </a:pPr>
            <a:r>
              <a:rPr lang="tr" sz="1950" dirty="0" smtClean="0">
                <a:solidFill>
                  <a:srgbClr val="444444"/>
                </a:solidFill>
                <a:highlight>
                  <a:srgbClr val="FFFFFF"/>
                </a:highlight>
              </a:rPr>
              <a:t>DİKKAT </a:t>
            </a:r>
            <a:r>
              <a:rPr lang="tr" sz="1950" dirty="0">
                <a:solidFill>
                  <a:srgbClr val="444444"/>
                </a:solidFill>
                <a:highlight>
                  <a:srgbClr val="FFFFFF"/>
                </a:highlight>
              </a:rPr>
              <a:t>EDİLMESİ GEREKEN NOKTALAR;</a:t>
            </a:r>
            <a:endParaRPr sz="1950">
              <a:solidFill>
                <a:srgbClr val="444444"/>
              </a:solidFill>
              <a:highlight>
                <a:srgbClr val="FFFFFF"/>
              </a:highlight>
            </a:endParaRPr>
          </a:p>
          <a:p>
            <a:pPr marL="0" lvl="0" indent="0" algn="l" rtl="0">
              <a:spcBef>
                <a:spcPts val="1100"/>
              </a:spcBef>
              <a:spcAft>
                <a:spcPts val="0"/>
              </a:spcAft>
              <a:buNone/>
            </a:pPr>
            <a:r>
              <a:rPr lang="tr" sz="1950" dirty="0" smtClean="0">
                <a:solidFill>
                  <a:srgbClr val="444444"/>
                </a:solidFill>
                <a:highlight>
                  <a:srgbClr val="FFFFFF"/>
                </a:highlight>
              </a:rPr>
              <a:t>Gerçekçi </a:t>
            </a:r>
            <a:r>
              <a:rPr lang="tr" sz="1950" dirty="0">
                <a:solidFill>
                  <a:srgbClr val="444444"/>
                </a:solidFill>
                <a:highlight>
                  <a:srgbClr val="FFFFFF"/>
                </a:highlight>
              </a:rPr>
              <a:t>olmak,</a:t>
            </a:r>
            <a:endParaRPr sz="1950">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1950" dirty="0" smtClean="0">
                <a:solidFill>
                  <a:srgbClr val="444444"/>
                </a:solidFill>
                <a:highlight>
                  <a:srgbClr val="FFFFFF"/>
                </a:highlight>
              </a:rPr>
              <a:t>Hedeflerin </a:t>
            </a:r>
            <a:r>
              <a:rPr lang="tr" sz="1950" dirty="0">
                <a:solidFill>
                  <a:srgbClr val="444444"/>
                </a:solidFill>
                <a:highlight>
                  <a:srgbClr val="FFFFFF"/>
                </a:highlight>
              </a:rPr>
              <a:t>güdüleyici olması,</a:t>
            </a:r>
            <a:endParaRPr sz="1950">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1950" dirty="0">
                <a:solidFill>
                  <a:srgbClr val="444444"/>
                </a:solidFill>
                <a:highlight>
                  <a:srgbClr val="FFFFFF"/>
                </a:highlight>
              </a:rPr>
              <a:t>Hedef belirleme işine geçildiğinde, kişi kendisine bazı sorular sorması ve bu soruların cevabını uzun uzun düşünerek vermesi gerekir. Bu cevaplar kişiyi bir hedefe yönlendirir.</a:t>
            </a:r>
            <a:endParaRPr sz="1950">
              <a:solidFill>
                <a:srgbClr val="444444"/>
              </a:solidFill>
              <a:highlight>
                <a:srgbClr val="FFFFFF"/>
              </a:highlight>
            </a:endParaRPr>
          </a:p>
          <a:p>
            <a:pPr marL="0" lvl="0" indent="0" algn="l" rtl="0">
              <a:spcBef>
                <a:spcPts val="1100"/>
              </a:spcBef>
              <a:spcAft>
                <a:spcPts val="1200"/>
              </a:spcAft>
              <a:buNone/>
            </a:pPr>
            <a:endParaRPr sz="27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3" name="Google Shape;73;p16"/>
          <p:cNvSpPr txBox="1">
            <a:spLocks noGrp="1"/>
          </p:cNvSpPr>
          <p:nvPr>
            <p:ph type="body" idx="1"/>
          </p:nvPr>
        </p:nvSpPr>
        <p:spPr>
          <a:xfrm>
            <a:off x="311700" y="445025"/>
            <a:ext cx="8520600" cy="4123800"/>
          </a:xfrm>
          <a:prstGeom prst="rect">
            <a:avLst/>
          </a:prstGeom>
        </p:spPr>
        <p:txBody>
          <a:bodyPr spcFirstLastPara="1" wrap="square" lIns="91425" tIns="91425" rIns="91425" bIns="91425" anchor="t" anchorCtr="0">
            <a:noAutofit/>
          </a:bodyPr>
          <a:lstStyle/>
          <a:p>
            <a:pPr marL="0" lvl="0" indent="0" algn="l" rtl="0">
              <a:spcBef>
                <a:spcPts val="1100"/>
              </a:spcBef>
              <a:spcAft>
                <a:spcPts val="0"/>
              </a:spcAft>
              <a:buNone/>
            </a:pPr>
            <a:r>
              <a:rPr lang="tr" sz="2250" b="1" dirty="0">
                <a:solidFill>
                  <a:srgbClr val="444444"/>
                </a:solidFill>
                <a:highlight>
                  <a:srgbClr val="FFFFFF"/>
                </a:highlight>
              </a:rPr>
              <a:t>Bu sorular şunlar olmalıdır;</a:t>
            </a:r>
            <a:endParaRPr sz="2250" b="1">
              <a:solidFill>
                <a:srgbClr val="444444"/>
              </a:solidFill>
              <a:highlight>
                <a:srgbClr val="FFFFFF"/>
              </a:highlight>
            </a:endParaRPr>
          </a:p>
          <a:p>
            <a:pPr marL="0" lvl="0" indent="0" algn="l" rtl="0">
              <a:spcBef>
                <a:spcPts val="1100"/>
              </a:spcBef>
              <a:spcAft>
                <a:spcPts val="0"/>
              </a:spcAft>
              <a:buNone/>
            </a:pPr>
            <a:r>
              <a:rPr lang="tr" sz="2250" dirty="0" smtClean="0">
                <a:solidFill>
                  <a:srgbClr val="444444"/>
                </a:solidFill>
                <a:highlight>
                  <a:srgbClr val="FFFFFF"/>
                </a:highlight>
              </a:rPr>
              <a:t>Ben </a:t>
            </a:r>
            <a:r>
              <a:rPr lang="tr" sz="2250" dirty="0">
                <a:solidFill>
                  <a:srgbClr val="444444"/>
                </a:solidFill>
                <a:highlight>
                  <a:srgbClr val="FFFFFF"/>
                </a:highlight>
              </a:rPr>
              <a:t>liseyi bitirip bir iş sahibi mi olmak istiyorum, yoksa üniversiteye mi gitmek istiyorum?</a:t>
            </a:r>
            <a:endParaRPr sz="2250">
              <a:solidFill>
                <a:srgbClr val="444444"/>
              </a:solidFill>
              <a:highlight>
                <a:srgbClr val="FFFFFF"/>
              </a:highlight>
            </a:endParaRPr>
          </a:p>
          <a:p>
            <a:pPr marL="0" lvl="0" indent="0" algn="l" rtl="0">
              <a:spcBef>
                <a:spcPts val="1100"/>
              </a:spcBef>
              <a:spcAft>
                <a:spcPts val="0"/>
              </a:spcAft>
              <a:buNone/>
            </a:pPr>
            <a:r>
              <a:rPr lang="tr" sz="2250" dirty="0" smtClean="0">
                <a:solidFill>
                  <a:srgbClr val="444444"/>
                </a:solidFill>
                <a:highlight>
                  <a:srgbClr val="FFFFFF"/>
                </a:highlight>
              </a:rPr>
              <a:t>Eğer </a:t>
            </a:r>
            <a:r>
              <a:rPr lang="tr" sz="2250" dirty="0">
                <a:solidFill>
                  <a:srgbClr val="444444"/>
                </a:solidFill>
                <a:highlight>
                  <a:srgbClr val="FFFFFF"/>
                </a:highlight>
              </a:rPr>
              <a:t>kısa yoldan meslek sahibi olmak istiyorsam hangi mesleğe uygun bir yapıdayım? </a:t>
            </a:r>
            <a:endParaRPr sz="2250">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2250" dirty="0" smtClean="0">
                <a:solidFill>
                  <a:srgbClr val="444444"/>
                </a:solidFill>
                <a:highlight>
                  <a:srgbClr val="FFFFFF"/>
                </a:highlight>
              </a:rPr>
              <a:t>Eğer </a:t>
            </a:r>
            <a:r>
              <a:rPr lang="tr" sz="2250" dirty="0">
                <a:solidFill>
                  <a:srgbClr val="444444"/>
                </a:solidFill>
                <a:highlight>
                  <a:srgbClr val="FFFFFF"/>
                </a:highlight>
              </a:rPr>
              <a:t>üniversiteye gitmek istiyorsam , üniversiteden sonra nasıl bir hayat düşünüyorum?</a:t>
            </a:r>
            <a:endParaRPr sz="2250">
              <a:solidFill>
                <a:srgbClr val="444444"/>
              </a:solidFill>
              <a:highlight>
                <a:srgbClr val="FFFFFF"/>
              </a:highlight>
            </a:endParaRPr>
          </a:p>
          <a:p>
            <a:pPr marL="0" lvl="0" indent="0" algn="l" rtl="0">
              <a:spcBef>
                <a:spcPts val="1100"/>
              </a:spcBef>
              <a:spcAft>
                <a:spcPts val="1200"/>
              </a:spcAft>
              <a:buNone/>
            </a:pPr>
            <a:endParaRPr sz="32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9" name="Google Shape;79;p17"/>
          <p:cNvSpPr txBox="1">
            <a:spLocks noGrp="1"/>
          </p:cNvSpPr>
          <p:nvPr>
            <p:ph type="body" idx="1"/>
          </p:nvPr>
        </p:nvSpPr>
        <p:spPr>
          <a:xfrm>
            <a:off x="311700" y="671475"/>
            <a:ext cx="8520600" cy="3857100"/>
          </a:xfrm>
          <a:prstGeom prst="rect">
            <a:avLst/>
          </a:prstGeom>
        </p:spPr>
        <p:txBody>
          <a:bodyPr spcFirstLastPara="1" wrap="square" lIns="91425" tIns="91425" rIns="91425" bIns="91425" anchor="t" anchorCtr="0">
            <a:normAutofit/>
          </a:bodyPr>
          <a:lstStyle/>
          <a:p>
            <a:pPr marL="0" lvl="0" indent="0" algn="l" rtl="0">
              <a:spcBef>
                <a:spcPts val="1100"/>
              </a:spcBef>
              <a:spcAft>
                <a:spcPts val="0"/>
              </a:spcAft>
              <a:buClr>
                <a:schemeClr val="dk1"/>
              </a:buClr>
              <a:buSzPts val="1100"/>
              <a:buFont typeface="Arial"/>
              <a:buNone/>
            </a:pPr>
            <a:r>
              <a:rPr lang="tr" sz="2050" b="1" dirty="0">
                <a:solidFill>
                  <a:srgbClr val="444444"/>
                </a:solidFill>
                <a:highlight>
                  <a:srgbClr val="FFFFFF"/>
                </a:highlight>
              </a:rPr>
              <a:t>Ayrıca bu soruların cevapları verilirken şunları da düşünmelisiniz:</a:t>
            </a:r>
            <a:endParaRPr sz="2350" b="1">
              <a:solidFill>
                <a:srgbClr val="444444"/>
              </a:solidFill>
              <a:highlight>
                <a:srgbClr val="FFFFFF"/>
              </a:highlight>
            </a:endParaRPr>
          </a:p>
          <a:p>
            <a:pPr marL="0" lvl="0" indent="0" algn="l" rtl="0">
              <a:spcBef>
                <a:spcPts val="1100"/>
              </a:spcBef>
              <a:spcAft>
                <a:spcPts val="0"/>
              </a:spcAft>
              <a:buNone/>
            </a:pPr>
            <a:r>
              <a:rPr lang="tr" sz="2350" dirty="0" smtClean="0">
                <a:solidFill>
                  <a:srgbClr val="444444"/>
                </a:solidFill>
                <a:highlight>
                  <a:srgbClr val="FFFFFF"/>
                </a:highlight>
              </a:rPr>
              <a:t>10 </a:t>
            </a:r>
            <a:r>
              <a:rPr lang="tr" sz="2350" dirty="0">
                <a:solidFill>
                  <a:srgbClr val="444444"/>
                </a:solidFill>
                <a:highlight>
                  <a:srgbClr val="FFFFFF"/>
                </a:highlight>
              </a:rPr>
              <a:t>yıl sonra nerede olmak istersiniz? </a:t>
            </a:r>
            <a:endParaRPr sz="2350">
              <a:solidFill>
                <a:srgbClr val="444444"/>
              </a:solidFill>
              <a:highlight>
                <a:srgbClr val="FFFFFF"/>
              </a:highlight>
            </a:endParaRPr>
          </a:p>
          <a:p>
            <a:pPr marL="0" lvl="0" indent="0" algn="l" rtl="0">
              <a:spcBef>
                <a:spcPts val="1100"/>
              </a:spcBef>
              <a:spcAft>
                <a:spcPts val="0"/>
              </a:spcAft>
              <a:buNone/>
            </a:pPr>
            <a:r>
              <a:rPr lang="tr" sz="2350" dirty="0" smtClean="0">
                <a:solidFill>
                  <a:srgbClr val="444444"/>
                </a:solidFill>
                <a:highlight>
                  <a:srgbClr val="FFFFFF"/>
                </a:highlight>
              </a:rPr>
              <a:t>Hayata </a:t>
            </a:r>
            <a:r>
              <a:rPr lang="tr" sz="2350" dirty="0">
                <a:solidFill>
                  <a:srgbClr val="444444"/>
                </a:solidFill>
                <a:highlight>
                  <a:srgbClr val="FFFFFF"/>
                </a:highlight>
              </a:rPr>
              <a:t>dair hayalleriniz neler? </a:t>
            </a:r>
            <a:endParaRPr sz="2350">
              <a:solidFill>
                <a:srgbClr val="444444"/>
              </a:solidFill>
              <a:highlight>
                <a:srgbClr val="FFFFFF"/>
              </a:highlight>
            </a:endParaRPr>
          </a:p>
          <a:p>
            <a:pPr marL="0" lvl="0" indent="0" algn="l" rtl="0">
              <a:spcBef>
                <a:spcPts val="1100"/>
              </a:spcBef>
              <a:spcAft>
                <a:spcPts val="0"/>
              </a:spcAft>
              <a:buNone/>
            </a:pPr>
            <a:r>
              <a:rPr lang="tr" sz="2350" dirty="0" smtClean="0">
                <a:solidFill>
                  <a:srgbClr val="444444"/>
                </a:solidFill>
                <a:highlight>
                  <a:srgbClr val="FFFFFF"/>
                </a:highlight>
              </a:rPr>
              <a:t>Bir </a:t>
            </a:r>
            <a:r>
              <a:rPr lang="tr" sz="2350" dirty="0">
                <a:solidFill>
                  <a:srgbClr val="444444"/>
                </a:solidFill>
                <a:highlight>
                  <a:srgbClr val="FFFFFF"/>
                </a:highlight>
              </a:rPr>
              <a:t>yıl sonra nerede olmak istersiniz? </a:t>
            </a:r>
            <a:endParaRPr sz="2350">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2350" dirty="0">
                <a:solidFill>
                  <a:srgbClr val="444444"/>
                </a:solidFill>
                <a:highlight>
                  <a:srgbClr val="FFFFFF"/>
                </a:highlight>
              </a:rPr>
              <a:t>Bu soruları rahatlıkla cevaplayabiliyorsanız hedefiniz yavaş yavaş önünüzde şekillenecektir.</a:t>
            </a:r>
            <a:endParaRPr sz="2350">
              <a:solidFill>
                <a:srgbClr val="444444"/>
              </a:solidFill>
              <a:highlight>
                <a:srgbClr val="FFFFFF"/>
              </a:highlight>
            </a:endParaRPr>
          </a:p>
          <a:p>
            <a:pPr marL="0" lvl="0" indent="0" algn="l" rtl="0">
              <a:spcBef>
                <a:spcPts val="1100"/>
              </a:spcBef>
              <a:spcAft>
                <a:spcPts val="1200"/>
              </a:spcAft>
              <a:buNone/>
            </a:pP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85" name="Google Shape;85;p18"/>
          <p:cNvSpPr txBox="1">
            <a:spLocks noGrp="1"/>
          </p:cNvSpPr>
          <p:nvPr>
            <p:ph type="body" idx="1"/>
          </p:nvPr>
        </p:nvSpPr>
        <p:spPr>
          <a:xfrm>
            <a:off x="311700" y="445025"/>
            <a:ext cx="8520600" cy="4123800"/>
          </a:xfrm>
          <a:prstGeom prst="rect">
            <a:avLst/>
          </a:prstGeom>
        </p:spPr>
        <p:txBody>
          <a:bodyPr spcFirstLastPara="1" wrap="square" lIns="91425" tIns="91425" rIns="91425" bIns="91425" anchor="t" anchorCtr="0">
            <a:noAutofit/>
          </a:bodyPr>
          <a:lstStyle/>
          <a:p>
            <a:pPr marL="0" lvl="0" indent="0" algn="l" rtl="0">
              <a:spcBef>
                <a:spcPts val="1100"/>
              </a:spcBef>
              <a:spcAft>
                <a:spcPts val="0"/>
              </a:spcAft>
              <a:buClr>
                <a:schemeClr val="dk1"/>
              </a:buClr>
              <a:buSzPts val="1100"/>
              <a:buFont typeface="Arial"/>
              <a:buNone/>
            </a:pPr>
            <a:r>
              <a:rPr lang="tr" sz="1950" b="1" dirty="0">
                <a:solidFill>
                  <a:srgbClr val="444444"/>
                </a:solidFill>
                <a:highlight>
                  <a:srgbClr val="FFFFFF"/>
                </a:highlight>
              </a:rPr>
              <a:t>Bir okul türü belirlendikten sonra bölüm belirlemek de gerekebilir</a:t>
            </a:r>
            <a:endParaRPr sz="1950" b="1">
              <a:solidFill>
                <a:srgbClr val="444444"/>
              </a:solidFill>
              <a:highlight>
                <a:srgbClr val="FFFFFF"/>
              </a:highlight>
            </a:endParaRPr>
          </a:p>
          <a:p>
            <a:pPr marL="0" lvl="0" indent="0" algn="l" rtl="0">
              <a:spcBef>
                <a:spcPts val="1100"/>
              </a:spcBef>
              <a:spcAft>
                <a:spcPts val="0"/>
              </a:spcAft>
              <a:buNone/>
            </a:pPr>
            <a:r>
              <a:rPr lang="tr" sz="1950" dirty="0">
                <a:solidFill>
                  <a:srgbClr val="444444"/>
                </a:solidFill>
                <a:highlight>
                  <a:srgbClr val="FFFFFF"/>
                </a:highlight>
              </a:rPr>
              <a:t>Bir okul türü belirlendikten sonra bölüm belirlemek de gerekebilir. O zaman kişi kendine şu soruları sormalıdır:</a:t>
            </a:r>
            <a:endParaRPr sz="1950">
              <a:solidFill>
                <a:srgbClr val="444444"/>
              </a:solidFill>
              <a:highlight>
                <a:srgbClr val="FFFFFF"/>
              </a:highlight>
            </a:endParaRPr>
          </a:p>
          <a:p>
            <a:pPr marL="0" lvl="0" indent="0" algn="l" rtl="0">
              <a:spcBef>
                <a:spcPts val="1100"/>
              </a:spcBef>
              <a:spcAft>
                <a:spcPts val="0"/>
              </a:spcAft>
              <a:buNone/>
            </a:pPr>
            <a:r>
              <a:rPr lang="tr" sz="1950" dirty="0" smtClean="0">
                <a:solidFill>
                  <a:srgbClr val="444444"/>
                </a:solidFill>
                <a:highlight>
                  <a:srgbClr val="FFFFFF"/>
                </a:highlight>
              </a:rPr>
              <a:t>Bu </a:t>
            </a:r>
            <a:r>
              <a:rPr lang="tr" sz="1950" dirty="0">
                <a:solidFill>
                  <a:srgbClr val="444444"/>
                </a:solidFill>
                <a:highlight>
                  <a:srgbClr val="FFFFFF"/>
                </a:highlight>
              </a:rPr>
              <a:t>okul bana ne kazandıracak? </a:t>
            </a:r>
            <a:endParaRPr sz="1950">
              <a:solidFill>
                <a:srgbClr val="444444"/>
              </a:solidFill>
              <a:highlight>
                <a:srgbClr val="FFFFFF"/>
              </a:highlight>
            </a:endParaRPr>
          </a:p>
          <a:p>
            <a:pPr marL="0" lvl="0" indent="0" algn="l" rtl="0">
              <a:spcBef>
                <a:spcPts val="1100"/>
              </a:spcBef>
              <a:spcAft>
                <a:spcPts val="0"/>
              </a:spcAft>
              <a:buNone/>
            </a:pPr>
            <a:r>
              <a:rPr lang="tr" sz="1950" dirty="0" smtClean="0">
                <a:solidFill>
                  <a:srgbClr val="444444"/>
                </a:solidFill>
                <a:highlight>
                  <a:srgbClr val="FFFFFF"/>
                </a:highlight>
              </a:rPr>
              <a:t>Okulun </a:t>
            </a:r>
            <a:r>
              <a:rPr lang="tr" sz="1950" dirty="0">
                <a:solidFill>
                  <a:srgbClr val="444444"/>
                </a:solidFill>
                <a:highlight>
                  <a:srgbClr val="FFFFFF"/>
                </a:highlight>
              </a:rPr>
              <a:t>bana kazandırdıkları ne işe yarayacak?</a:t>
            </a:r>
            <a:endParaRPr sz="1950">
              <a:solidFill>
                <a:srgbClr val="444444"/>
              </a:solidFill>
              <a:highlight>
                <a:srgbClr val="FFFFFF"/>
              </a:highlight>
            </a:endParaRPr>
          </a:p>
          <a:p>
            <a:pPr marL="0" lvl="0" indent="0" algn="l" rtl="0">
              <a:spcBef>
                <a:spcPts val="1100"/>
              </a:spcBef>
              <a:spcAft>
                <a:spcPts val="0"/>
              </a:spcAft>
              <a:buNone/>
            </a:pPr>
            <a:r>
              <a:rPr lang="tr" sz="1950" dirty="0" smtClean="0">
                <a:solidFill>
                  <a:srgbClr val="444444"/>
                </a:solidFill>
                <a:highlight>
                  <a:srgbClr val="FFFFFF"/>
                </a:highlight>
              </a:rPr>
              <a:t>Kazandırdıklarını </a:t>
            </a:r>
            <a:r>
              <a:rPr lang="tr" sz="1950" dirty="0">
                <a:solidFill>
                  <a:srgbClr val="444444"/>
                </a:solidFill>
                <a:highlight>
                  <a:srgbClr val="FFFFFF"/>
                </a:highlight>
              </a:rPr>
              <a:t>kullanmakla nereye varacağım? </a:t>
            </a:r>
            <a:endParaRPr sz="1950">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1950" dirty="0" smtClean="0">
                <a:solidFill>
                  <a:srgbClr val="444444"/>
                </a:solidFill>
                <a:highlight>
                  <a:srgbClr val="FFFFFF"/>
                </a:highlight>
              </a:rPr>
              <a:t>Vardığım </a:t>
            </a:r>
            <a:r>
              <a:rPr lang="tr" sz="1950" dirty="0">
                <a:solidFill>
                  <a:srgbClr val="444444"/>
                </a:solidFill>
                <a:highlight>
                  <a:srgbClr val="FFFFFF"/>
                </a:highlight>
              </a:rPr>
              <a:t>yer istediğim yer mi olacak?</a:t>
            </a:r>
            <a:endParaRPr sz="1950">
              <a:solidFill>
                <a:srgbClr val="444444"/>
              </a:solidFill>
              <a:highlight>
                <a:srgbClr val="FFFFFF"/>
              </a:highlight>
            </a:endParaRPr>
          </a:p>
          <a:p>
            <a:pPr marL="0" lvl="0" indent="0" algn="l" rtl="0">
              <a:spcBef>
                <a:spcPts val="1100"/>
              </a:spcBef>
              <a:spcAft>
                <a:spcPts val="1200"/>
              </a:spcAft>
              <a:buNone/>
            </a:pPr>
            <a:endParaRPr sz="29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100"/>
              </a:spcBef>
              <a:spcAft>
                <a:spcPts val="0"/>
              </a:spcAft>
              <a:buClr>
                <a:schemeClr val="dk1"/>
              </a:buClr>
              <a:buSzPts val="1100"/>
              <a:buFont typeface="Arial"/>
              <a:buNone/>
            </a:pPr>
            <a:r>
              <a:rPr lang="tr" sz="2050" b="1">
                <a:solidFill>
                  <a:srgbClr val="444444"/>
                </a:solidFill>
                <a:highlight>
                  <a:srgbClr val="FFFFFF"/>
                </a:highlight>
              </a:rPr>
              <a:t>Hedef Belirlemede Dikkat Edilmesi Gerekenler</a:t>
            </a:r>
            <a:endParaRPr sz="2050" b="1">
              <a:solidFill>
                <a:srgbClr val="444444"/>
              </a:solidFill>
              <a:highlight>
                <a:srgbClr val="FFFFFF"/>
              </a:highlight>
            </a:endParaRPr>
          </a:p>
          <a:p>
            <a:pPr marL="0" lvl="0" indent="0" algn="l" rtl="0">
              <a:spcBef>
                <a:spcPts val="1100"/>
              </a:spcBef>
              <a:spcAft>
                <a:spcPts val="0"/>
              </a:spcAft>
              <a:buClr>
                <a:schemeClr val="dk1"/>
              </a:buClr>
              <a:buSzPts val="1100"/>
              <a:buFont typeface="Arial"/>
              <a:buNone/>
            </a:pPr>
            <a:r>
              <a:rPr lang="tr" sz="2050">
                <a:solidFill>
                  <a:srgbClr val="444444"/>
                </a:solidFill>
                <a:highlight>
                  <a:srgbClr val="FFFFFF"/>
                </a:highlight>
              </a:rPr>
              <a:t>Performans Odaklı Hedefler belirleyin, Sonuç Değil,Olabildiğince sizin kontrolünüzde hedefler belirlemek için dikkatli davranmalısınız. Eğer hedeflerinizi kişisel performansınız, bilgi ve beceriniz üzerine temellendirirseniz hedefler sizin kontrolünüzde gerçekleşecek ve tatmin düzeyi de yüksek olacaktır.</a:t>
            </a:r>
            <a:endParaRPr sz="2050">
              <a:solidFill>
                <a:srgbClr val="444444"/>
              </a:solidFill>
              <a:highlight>
                <a:srgbClr val="FFFFFF"/>
              </a:highlight>
            </a:endParaRPr>
          </a:p>
          <a:p>
            <a:pPr marL="0" lvl="0" indent="0" algn="l" rtl="0">
              <a:spcBef>
                <a:spcPts val="1100"/>
              </a:spcBef>
              <a:spcAft>
                <a:spcPts val="1200"/>
              </a:spcAft>
              <a:buNone/>
            </a:pP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body" idx="1"/>
          </p:nvPr>
        </p:nvSpPr>
        <p:spPr>
          <a:xfrm>
            <a:off x="311700" y="231971"/>
            <a:ext cx="8520600" cy="4206300"/>
          </a:xfrm>
          <a:prstGeom prst="rect">
            <a:avLst/>
          </a:prstGeom>
        </p:spPr>
        <p:txBody>
          <a:bodyPr spcFirstLastPara="1" wrap="square" lIns="91425" tIns="91425" rIns="91425" bIns="91425" anchor="t" anchorCtr="0">
            <a:normAutofit fontScale="25000" lnSpcReduction="20000"/>
          </a:bodyPr>
          <a:lstStyle/>
          <a:p>
            <a:pPr marL="0" lvl="0" indent="0" algn="l" rtl="0">
              <a:spcBef>
                <a:spcPts val="1100"/>
              </a:spcBef>
              <a:spcAft>
                <a:spcPts val="0"/>
              </a:spcAft>
              <a:buClr>
                <a:schemeClr val="dk1"/>
              </a:buClr>
              <a:buSzPts val="275"/>
              <a:buFont typeface="Arial"/>
              <a:buNone/>
            </a:pPr>
            <a:r>
              <a:rPr lang="tr" sz="5593" b="1" dirty="0">
                <a:solidFill>
                  <a:srgbClr val="444444"/>
                </a:solidFill>
                <a:highlight>
                  <a:srgbClr val="FFFFFF"/>
                </a:highlight>
              </a:rPr>
              <a:t>Özel Hedefler Belirleyin Ölçülebilir özellikli hedefler oluşturun</a:t>
            </a:r>
            <a:endParaRPr sz="5593" b="1">
              <a:solidFill>
                <a:srgbClr val="444444"/>
              </a:solidFill>
              <a:highlight>
                <a:srgbClr val="FFFFFF"/>
              </a:highlight>
            </a:endParaRPr>
          </a:p>
          <a:p>
            <a:pPr marL="0" lvl="0" indent="0" algn="l" rtl="0">
              <a:spcBef>
                <a:spcPts val="1100"/>
              </a:spcBef>
              <a:spcAft>
                <a:spcPts val="0"/>
              </a:spcAft>
              <a:buClr>
                <a:schemeClr val="dk1"/>
              </a:buClr>
              <a:buSzPts val="275"/>
              <a:buFont typeface="Arial"/>
              <a:buNone/>
            </a:pPr>
            <a:r>
              <a:rPr lang="tr" sz="5193" dirty="0">
                <a:solidFill>
                  <a:srgbClr val="444444"/>
                </a:solidFill>
                <a:highlight>
                  <a:srgbClr val="FFFFFF"/>
                </a:highlight>
              </a:rPr>
              <a:t>Özel Hedefler </a:t>
            </a:r>
            <a:r>
              <a:rPr lang="tr" sz="5193" dirty="0" smtClean="0">
                <a:solidFill>
                  <a:srgbClr val="444444"/>
                </a:solidFill>
                <a:highlight>
                  <a:srgbClr val="FFFFFF"/>
                </a:highlight>
              </a:rPr>
              <a:t>Belirleyin. </a:t>
            </a:r>
            <a:r>
              <a:rPr lang="tr" sz="5193" dirty="0">
                <a:solidFill>
                  <a:srgbClr val="444444"/>
                </a:solidFill>
                <a:highlight>
                  <a:srgbClr val="FFFFFF"/>
                </a:highlight>
              </a:rPr>
              <a:t>Ölçülebilir özellikli hedefler oluşturun. Bu hedefler kendinize olan güveni tazeleyecek ve rahatlamanızı sağlayacaktır</a:t>
            </a:r>
            <a:endParaRPr sz="5193">
              <a:solidFill>
                <a:srgbClr val="444444"/>
              </a:solidFill>
              <a:highlight>
                <a:srgbClr val="FFFFFF"/>
              </a:highlight>
            </a:endParaRPr>
          </a:p>
          <a:p>
            <a:pPr marL="0" lvl="0" indent="0" algn="l" rtl="0">
              <a:spcBef>
                <a:spcPts val="1100"/>
              </a:spcBef>
              <a:spcAft>
                <a:spcPts val="0"/>
              </a:spcAft>
              <a:buClr>
                <a:schemeClr val="dk1"/>
              </a:buClr>
              <a:buSzPts val="275"/>
              <a:buFont typeface="Arial"/>
              <a:buNone/>
            </a:pPr>
            <a:r>
              <a:rPr lang="tr" sz="5193" b="1" dirty="0">
                <a:solidFill>
                  <a:srgbClr val="444444"/>
                </a:solidFill>
                <a:highlight>
                  <a:srgbClr val="FFFFFF"/>
                </a:highlight>
              </a:rPr>
              <a:t>Gerçekçi Hedefler Belirleyin</a:t>
            </a:r>
            <a:r>
              <a:rPr lang="tr" sz="5193" dirty="0">
                <a:solidFill>
                  <a:srgbClr val="444444"/>
                </a:solidFill>
                <a:highlight>
                  <a:srgbClr val="FFFFFF"/>
                </a:highlight>
              </a:rPr>
              <a:t>, Dış etkenler (medya, aile, toplum) size gerçekçi olmayan hedefler sunabilir. Bu genelde sizin kendi duygularınız, arzularınız ve hedefleriniz göz ardı edilerek yapılır. Eğer yapmak istediklerinizle ilgili yeterli bilgiye ve donanıma sahip değilseniz etkili ve gerçekçi hedefler edinmeniz zorlaşır.</a:t>
            </a:r>
            <a:endParaRPr sz="5193">
              <a:solidFill>
                <a:srgbClr val="444444"/>
              </a:solidFill>
              <a:highlight>
                <a:srgbClr val="FFFFFF"/>
              </a:highlight>
            </a:endParaRPr>
          </a:p>
          <a:p>
            <a:pPr marL="0" lvl="0" indent="0" algn="l" rtl="0">
              <a:spcBef>
                <a:spcPts val="1100"/>
              </a:spcBef>
              <a:spcAft>
                <a:spcPts val="0"/>
              </a:spcAft>
              <a:buClr>
                <a:schemeClr val="dk1"/>
              </a:buClr>
              <a:buSzPts val="275"/>
              <a:buFont typeface="Arial"/>
              <a:buNone/>
            </a:pPr>
            <a:r>
              <a:rPr lang="tr" sz="5193" b="1" dirty="0" smtClean="0">
                <a:solidFill>
                  <a:srgbClr val="444444"/>
                </a:solidFill>
                <a:highlight>
                  <a:srgbClr val="FFFFFF"/>
                </a:highlight>
              </a:rPr>
              <a:t>Hedefe </a:t>
            </a:r>
            <a:r>
              <a:rPr lang="tr" sz="5193" b="1" dirty="0">
                <a:solidFill>
                  <a:srgbClr val="444444"/>
                </a:solidFill>
                <a:highlight>
                  <a:srgbClr val="FFFFFF"/>
                </a:highlight>
              </a:rPr>
              <a:t>Nasıl </a:t>
            </a:r>
            <a:r>
              <a:rPr lang="tr" sz="5193" b="1" dirty="0" smtClean="0">
                <a:solidFill>
                  <a:srgbClr val="444444"/>
                </a:solidFill>
                <a:highlight>
                  <a:srgbClr val="FFFFFF"/>
                </a:highlight>
              </a:rPr>
              <a:t>Ulaşılır?</a:t>
            </a:r>
            <a:r>
              <a:rPr lang="tr" sz="5193" dirty="0" smtClean="0">
                <a:solidFill>
                  <a:srgbClr val="444444"/>
                </a:solidFill>
                <a:highlight>
                  <a:srgbClr val="FFFFFF"/>
                </a:highlight>
              </a:rPr>
              <a:t>Bütün bu </a:t>
            </a:r>
            <a:r>
              <a:rPr lang="tr" sz="5193" dirty="0">
                <a:solidFill>
                  <a:srgbClr val="444444"/>
                </a:solidFill>
                <a:highlight>
                  <a:srgbClr val="FFFFFF"/>
                </a:highlight>
              </a:rPr>
              <a:t>soruları cevaplarını verdikten sonra kişinin hedefi ortaya çıkacaktır. Diyelim ki kişi üniversiteye gidip inşaat mühendisi olmak istiyor. Bu hedefe de fen liselerine giderek ulaşabileceğini düşünüyor. Önce bu hedefini bir yere </a:t>
            </a:r>
            <a:r>
              <a:rPr lang="tr" sz="5193" dirty="0" smtClean="0">
                <a:solidFill>
                  <a:srgbClr val="444444"/>
                </a:solidFill>
                <a:highlight>
                  <a:srgbClr val="FFFFFF"/>
                </a:highlight>
              </a:rPr>
              <a:t>yazmalıdır.Sonra </a:t>
            </a:r>
            <a:r>
              <a:rPr lang="tr" sz="5193" dirty="0">
                <a:solidFill>
                  <a:srgbClr val="444444"/>
                </a:solidFill>
                <a:highlight>
                  <a:srgbClr val="FFFFFF"/>
                </a:highlight>
              </a:rPr>
              <a:t>bu hedefi gerçekleştirmesi için yakından uzağa, büyükten küçüğe doğru yeni hedefler belirlemelidir.</a:t>
            </a:r>
            <a:endParaRPr sz="5193">
              <a:solidFill>
                <a:srgbClr val="444444"/>
              </a:solidFill>
              <a:highlight>
                <a:srgbClr val="FFFFFF"/>
              </a:highlight>
            </a:endParaRPr>
          </a:p>
          <a:p>
            <a:pPr marL="0" lvl="0" indent="0" algn="l" rtl="0">
              <a:spcBef>
                <a:spcPts val="1100"/>
              </a:spcBef>
              <a:spcAft>
                <a:spcPts val="0"/>
              </a:spcAft>
              <a:buNone/>
            </a:pPr>
            <a:r>
              <a:rPr lang="tr" sz="5193" dirty="0">
                <a:solidFill>
                  <a:srgbClr val="444444"/>
                </a:solidFill>
                <a:highlight>
                  <a:srgbClr val="FFFFFF"/>
                </a:highlight>
              </a:rPr>
              <a:t>Örneğin,</a:t>
            </a:r>
            <a:endParaRPr sz="5193">
              <a:solidFill>
                <a:srgbClr val="444444"/>
              </a:solidFill>
              <a:highlight>
                <a:srgbClr val="FFFFFF"/>
              </a:highlight>
            </a:endParaRPr>
          </a:p>
          <a:p>
            <a:pPr marL="0" lvl="0" indent="0" algn="l" rtl="0">
              <a:spcBef>
                <a:spcPts val="1100"/>
              </a:spcBef>
              <a:spcAft>
                <a:spcPts val="0"/>
              </a:spcAft>
              <a:buNone/>
            </a:pPr>
            <a:r>
              <a:rPr lang="tr" sz="5193" dirty="0">
                <a:solidFill>
                  <a:srgbClr val="444444"/>
                </a:solidFill>
                <a:highlight>
                  <a:srgbClr val="FFFFFF"/>
                </a:highlight>
              </a:rPr>
              <a:t> </a:t>
            </a:r>
            <a:r>
              <a:rPr lang="tr" sz="5193" dirty="0" smtClean="0">
                <a:solidFill>
                  <a:srgbClr val="444444"/>
                </a:solidFill>
                <a:highlight>
                  <a:srgbClr val="FFFFFF"/>
                </a:highlight>
              </a:rPr>
              <a:t>Her </a:t>
            </a:r>
            <a:r>
              <a:rPr lang="tr" sz="5193" dirty="0">
                <a:solidFill>
                  <a:srgbClr val="444444"/>
                </a:solidFill>
                <a:highlight>
                  <a:srgbClr val="FFFFFF"/>
                </a:highlight>
              </a:rPr>
              <a:t>gün belili sayıda test </a:t>
            </a:r>
            <a:r>
              <a:rPr lang="tr" sz="5193" dirty="0" smtClean="0">
                <a:solidFill>
                  <a:srgbClr val="444444"/>
                </a:solidFill>
                <a:highlight>
                  <a:srgbClr val="FFFFFF"/>
                </a:highlight>
              </a:rPr>
              <a:t>çözmek, </a:t>
            </a:r>
            <a:endParaRPr sz="5193">
              <a:solidFill>
                <a:srgbClr val="444444"/>
              </a:solidFill>
              <a:highlight>
                <a:srgbClr val="FFFFFF"/>
              </a:highlight>
            </a:endParaRPr>
          </a:p>
          <a:p>
            <a:pPr marL="0" lvl="0" indent="0" algn="l" rtl="0">
              <a:spcBef>
                <a:spcPts val="1100"/>
              </a:spcBef>
              <a:spcAft>
                <a:spcPts val="0"/>
              </a:spcAft>
              <a:buNone/>
            </a:pPr>
            <a:r>
              <a:rPr lang="tr" sz="5193" dirty="0" smtClean="0">
                <a:solidFill>
                  <a:srgbClr val="444444"/>
                </a:solidFill>
                <a:highlight>
                  <a:srgbClr val="FFFFFF"/>
                </a:highlight>
              </a:rPr>
              <a:t>Her </a:t>
            </a:r>
            <a:r>
              <a:rPr lang="tr" sz="5193" dirty="0">
                <a:solidFill>
                  <a:srgbClr val="444444"/>
                </a:solidFill>
                <a:highlight>
                  <a:srgbClr val="FFFFFF"/>
                </a:highlight>
              </a:rPr>
              <a:t>hafta bir deneme sınavı </a:t>
            </a:r>
            <a:r>
              <a:rPr lang="tr" sz="5193" dirty="0" smtClean="0">
                <a:solidFill>
                  <a:srgbClr val="444444"/>
                </a:solidFill>
                <a:highlight>
                  <a:srgbClr val="FFFFFF"/>
                </a:highlight>
              </a:rPr>
              <a:t>çözmek, </a:t>
            </a:r>
            <a:endParaRPr lang="tr" sz="5193" dirty="0">
              <a:solidFill>
                <a:srgbClr val="444444"/>
              </a:solidFill>
              <a:highlight>
                <a:srgbClr val="FFFFFF"/>
              </a:highlight>
            </a:endParaRPr>
          </a:p>
          <a:p>
            <a:pPr marL="0" lvl="0" indent="0" algn="l" rtl="0">
              <a:spcBef>
                <a:spcPts val="1100"/>
              </a:spcBef>
              <a:spcAft>
                <a:spcPts val="0"/>
              </a:spcAft>
              <a:buNone/>
            </a:pPr>
            <a:r>
              <a:rPr lang="tr" sz="5193" dirty="0" smtClean="0">
                <a:solidFill>
                  <a:srgbClr val="444444"/>
                </a:solidFill>
                <a:highlight>
                  <a:srgbClr val="FFFFFF"/>
                </a:highlight>
              </a:rPr>
              <a:t> </a:t>
            </a:r>
            <a:r>
              <a:rPr lang="tr" sz="5193" dirty="0">
                <a:solidFill>
                  <a:srgbClr val="444444"/>
                </a:solidFill>
                <a:highlight>
                  <a:srgbClr val="FFFFFF"/>
                </a:highlight>
              </a:rPr>
              <a:t>Okuldaki yazılılardan iyi notlar </a:t>
            </a:r>
            <a:r>
              <a:rPr lang="tr" sz="5193" dirty="0" smtClean="0">
                <a:solidFill>
                  <a:srgbClr val="444444"/>
                </a:solidFill>
                <a:highlight>
                  <a:srgbClr val="FFFFFF"/>
                </a:highlight>
              </a:rPr>
              <a:t>almak, </a:t>
            </a:r>
            <a:endParaRPr sz="5193">
              <a:solidFill>
                <a:srgbClr val="444444"/>
              </a:solidFill>
              <a:highlight>
                <a:srgbClr val="FFFFFF"/>
              </a:highlight>
            </a:endParaRPr>
          </a:p>
          <a:p>
            <a:pPr marL="0" lvl="0" indent="0" algn="l" rtl="0">
              <a:spcBef>
                <a:spcPts val="1100"/>
              </a:spcBef>
              <a:spcAft>
                <a:spcPts val="0"/>
              </a:spcAft>
              <a:buNone/>
            </a:pPr>
            <a:r>
              <a:rPr lang="tr" sz="5193" dirty="0" smtClean="0">
                <a:solidFill>
                  <a:srgbClr val="444444"/>
                </a:solidFill>
                <a:highlight>
                  <a:srgbClr val="FFFFFF"/>
                </a:highlight>
              </a:rPr>
              <a:t>Sınavlara </a:t>
            </a:r>
            <a:r>
              <a:rPr lang="tr" sz="5193" dirty="0">
                <a:solidFill>
                  <a:srgbClr val="444444"/>
                </a:solidFill>
                <a:highlight>
                  <a:srgbClr val="FFFFFF"/>
                </a:highlight>
              </a:rPr>
              <a:t>hazırlık kitaplarını </a:t>
            </a:r>
            <a:r>
              <a:rPr lang="tr" sz="5193" dirty="0" smtClean="0">
                <a:solidFill>
                  <a:srgbClr val="444444"/>
                </a:solidFill>
                <a:highlight>
                  <a:srgbClr val="FFFFFF"/>
                </a:highlight>
              </a:rPr>
              <a:t>bitirmek, </a:t>
            </a:r>
            <a:endParaRPr sz="5193">
              <a:solidFill>
                <a:srgbClr val="444444"/>
              </a:solidFill>
              <a:highlight>
                <a:srgbClr val="FFFFFF"/>
              </a:highlight>
            </a:endParaRPr>
          </a:p>
          <a:p>
            <a:pPr marL="0" lvl="0" indent="0" algn="l" rtl="0">
              <a:spcBef>
                <a:spcPts val="1100"/>
              </a:spcBef>
              <a:spcAft>
                <a:spcPts val="0"/>
              </a:spcAft>
              <a:buClr>
                <a:schemeClr val="dk1"/>
              </a:buClr>
              <a:buSzPts val="275"/>
              <a:buFont typeface="Arial"/>
              <a:buNone/>
            </a:pPr>
            <a:r>
              <a:rPr lang="tr" sz="5193" dirty="0" smtClean="0">
                <a:solidFill>
                  <a:srgbClr val="444444"/>
                </a:solidFill>
                <a:highlight>
                  <a:srgbClr val="FFFFFF"/>
                </a:highlight>
              </a:rPr>
              <a:t>Çeşitli </a:t>
            </a:r>
            <a:r>
              <a:rPr lang="tr" sz="5193" dirty="0">
                <a:solidFill>
                  <a:srgbClr val="444444"/>
                </a:solidFill>
                <a:highlight>
                  <a:srgbClr val="FFFFFF"/>
                </a:highlight>
              </a:rPr>
              <a:t>kurslara </a:t>
            </a:r>
            <a:r>
              <a:rPr lang="tr" sz="5193" dirty="0" smtClean="0">
                <a:solidFill>
                  <a:srgbClr val="444444"/>
                </a:solidFill>
                <a:highlight>
                  <a:srgbClr val="FFFFFF"/>
                </a:highlight>
              </a:rPr>
              <a:t>gitmek vs...</a:t>
            </a:r>
            <a:endParaRPr sz="5193">
              <a:solidFill>
                <a:srgbClr val="444444"/>
              </a:solidFill>
              <a:highlight>
                <a:srgbClr val="FFFFFF"/>
              </a:highlight>
            </a:endParaRPr>
          </a:p>
          <a:p>
            <a:pPr marL="0" lvl="0" indent="0" algn="l" rtl="0">
              <a:spcBef>
                <a:spcPts val="1100"/>
              </a:spcBef>
              <a:spcAft>
                <a:spcPts val="1200"/>
              </a:spcAft>
              <a:buNone/>
            </a:pP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649</Words>
  <PresentationFormat>Ekran Gösterisi (16:9)</PresentationFormat>
  <Paragraphs>57</Paragraphs>
  <Slides>12</Slides>
  <Notes>11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Simple Light</vt:lpstr>
      <vt:lpstr>HEDEFİN GÜCÜ  DOĞRU HEDEF BELİRLEME </vt:lpstr>
      <vt:lpstr>"GİDECEĞİNİZ YERİ BİLMİYORSANIZ, VARDIĞINIZ YERİN ÖNEMİ YOKTUR" </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HEDEFİN GÜCÜ  DOĞRU HEDEF BELİRLEME </dc:title>
  <cp:lastModifiedBy>rehberlik</cp:lastModifiedBy>
  <cp:revision>15</cp:revision>
  <dcterms:modified xsi:type="dcterms:W3CDTF">2021-11-01T08:28:57Z</dcterms:modified>
</cp:coreProperties>
</file>